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8"/>
  </p:notesMasterIdLst>
  <p:sldIdLst>
    <p:sldId id="306" r:id="rId5"/>
    <p:sldId id="525" r:id="rId6"/>
    <p:sldId id="754" r:id="rId7"/>
    <p:sldId id="579" r:id="rId8"/>
    <p:sldId id="757" r:id="rId9"/>
    <p:sldId id="749" r:id="rId10"/>
    <p:sldId id="538" r:id="rId11"/>
    <p:sldId id="575" r:id="rId12"/>
    <p:sldId id="768" r:id="rId13"/>
    <p:sldId id="759" r:id="rId14"/>
    <p:sldId id="769" r:id="rId15"/>
    <p:sldId id="761" r:id="rId16"/>
    <p:sldId id="544" r:id="rId17"/>
    <p:sldId id="755" r:id="rId18"/>
    <p:sldId id="750" r:id="rId19"/>
    <p:sldId id="553" r:id="rId20"/>
    <p:sldId id="764" r:id="rId21"/>
    <p:sldId id="767" r:id="rId22"/>
    <p:sldId id="763" r:id="rId23"/>
    <p:sldId id="770" r:id="rId24"/>
    <p:sldId id="771" r:id="rId25"/>
    <p:sldId id="772" r:id="rId26"/>
    <p:sldId id="373" r:id="rId2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FDE11B-BCBE-B97B-01E2-40C22B180860}" name="Catalina Opazo Bunster" initials="COB" userId="S::catalina.opazo@mineduc.cl::1737b314-1cb9-4a6d-b646-ca8b9bdba037" providerId="AD"/>
  <p188:author id="{916F1E30-9636-6D44-ABCD-695E67AD757E}" name="Irina Macarena Bustamante Centellas" initials="IMBC" userId="S::irina.bustamante@mineduc.cl::c1841084-6024-4a12-ad9b-10fab282beec" providerId="AD"/>
  <p188:author id="{AFAF4856-E0BD-AFCE-66FD-1FF70E2AD992}" name="Tamara Camila Rozas Assael" initials="TA" userId="S::tamara.rozas@mineduc.cl::d648af28-dd39-49d4-abd6-02b42975b4a9" providerId="AD"/>
  <p188:author id="{47437163-3589-F348-DA9E-57AA60713E8A}" name="Javiera Patricia Martinez Astudillo" initials="JPMA" userId="S::javierap.martinez@mineduc.cl::161b6e9c-15df-4b72-8001-c408e78ecedc" providerId="AD"/>
  <p188:author id="{06B703C4-C192-CE2D-BF07-644A9D982F11}" name="Valentina Andrea Toro Vidal" initials="VATV" userId="S::valentina.toro@mineduc.cl::f36178fb-e053-4f5d-9cbb-6857d3a5ff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765"/>
    <a:srgbClr val="FE9E02"/>
    <a:srgbClr val="38B894"/>
    <a:srgbClr val="82C1CE"/>
    <a:srgbClr val="61B596"/>
    <a:srgbClr val="004776"/>
    <a:srgbClr val="46E8BA"/>
    <a:srgbClr val="38FCC5"/>
    <a:srgbClr val="F7AA25"/>
    <a:srgbClr val="6EA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EEA76-527A-5C36-74D1-055C76E8D069}" v="178" dt="2023-06-15T17:30:26.303"/>
    <p1510:client id="{5A4CDBCF-57E5-49AE-BE74-BC9E6EC35F37}" v="2088" dt="2023-06-14T22:21:06.679"/>
    <p1510:client id="{EDB94885-38E6-4C63-AFF1-261A416EF830}" v="7306" dt="2023-06-14T22:39:17.787"/>
    <p1510:client id="{F28FED57-D1FD-B0DC-139A-7E32D0DE9AFC}" v="3" dt="2023-06-15T20:05:18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A7AEC-8D2D-41AC-AC27-52C7B6AA863D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73A3-FE39-4F74-B350-4F8EFE44D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383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s-CL">
              <a:cs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93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Importante relevar por qué estos elementos son transversales para todos los ejes.</a:t>
            </a: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388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Duplicar para EPJA.</a:t>
            </a: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109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>
                <a:cs typeface="Calibri"/>
              </a:rPr>
              <a:t>50 minutos (+ 15 minutos planilla)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66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845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 entrega una de estas tablas por grupo.</a:t>
            </a: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12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>
                <a:cs typeface="Calibri"/>
              </a:rPr>
              <a:t>50 minutos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13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09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 entrega una de estas tablas por grupo.</a:t>
            </a: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385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>
                <a:cs typeface="Calibri"/>
              </a:rPr>
              <a:t>50 minutos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40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s-ES">
              <a:cs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413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033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367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s-ES">
              <a:cs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36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s-CL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7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s-ES">
              <a:cs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99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>
                <a:cs typeface="Calibri"/>
              </a:rPr>
              <a:t>30 minutos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35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Importante relevar por qué estos elementos son transversales para todos los ejes.</a:t>
            </a: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64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760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>
                <a:cs typeface="Calibri"/>
              </a:rPr>
              <a:t>20 minutos</a:t>
            </a:r>
          </a:p>
          <a:p>
            <a:endParaRPr lang="es-ES">
              <a:cs typeface="Calibri"/>
            </a:endParaRPr>
          </a:p>
          <a:p>
            <a:r>
              <a:rPr lang="es-ES">
                <a:cs typeface="Calibri"/>
              </a:rPr>
              <a:t>Definir qué se va a mostrar.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35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Importante relevar por qué estos elementos son transversales para todos los ejes.</a:t>
            </a: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44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Importante relevar por qué estos elementos son transversales para todos los ejes.</a:t>
            </a: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8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1EE5-470E-57E1-A676-2C59037F0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D04F2B-F947-349C-15BA-9BD059F7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77DEAC-2FA3-4C53-77D0-717B8D23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33C6DF-234C-4639-48EE-16F82280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08228E-E499-C1BB-40DA-ECBD5B5C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424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40283-F7D7-BA41-1F80-61C0D980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0DF2CC-3042-3EA5-13A8-4F9F4012D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BBFBB-4E00-438B-E4B0-5C6C173D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0C7B9-ED1A-2AE0-1519-4BF027CB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927178-719D-2C41-976E-1371C32C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84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4BC44E-ED1F-3488-11BE-6598DFA15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210713-823B-EE4D-FABA-98F42A37A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7F5FA-56BA-8CC8-F7A1-E215119C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716DFF-4981-7F3B-7EED-D84FD092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71A7A-E437-4023-C02C-40D4879C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809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41219-9DB9-91C9-BBCD-40C343F5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D29DA-9426-0A01-F7CC-845C27E1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32083-627B-EA34-C0C2-876ED25B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185D-B7E3-DA7A-B4E6-F1A197EC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955741-80A8-FA8C-5B65-20FB986D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40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6068-22C7-2BE3-5126-716DA5CC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757BF6-7CB3-780C-447F-2692CB96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33067-D8EB-B709-EBD6-96E00CC5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D777C0-D7AC-E8E1-E219-471606FE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E4F48-A5D9-BF6C-D87A-C3D08164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684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555AB-ED71-10F7-85A1-FE99103B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FF526-1D8F-ACAF-C14E-106449B5F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9AE54B-E222-5C46-8A72-8D2614829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7769C-E8CD-D975-83AA-20B83171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3E58BA-1985-2658-3B39-20B893CE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315FC4-677A-72B7-E962-676BA4C5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740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7F681-C404-FAE9-A0C0-FAC9B290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1CB683-D662-F7AC-5E6B-3E7FB20AC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8FAA46-3F94-BB0C-E877-5B7657646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6D24E5-29F3-67C2-4EC3-9B32DA73F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86F4A-3FAB-8ADB-3B9D-F772FCAFE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5B5F0B-A893-30F4-5967-E88F8646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C0AEE9-A67D-C68A-E8D6-7D1AC3C5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29D096-1D28-DA81-8B4E-D262E6CA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56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DD50D-26D3-7F18-B21D-669BEA26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D549D1-3046-D1B7-6B3C-1CFD478E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CA40D2-17DC-6083-5BD5-55DB171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259541-60E8-BB9A-C499-58672D8A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562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7708CD-D666-E047-F350-FD847337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E7E730-F8AB-8818-2592-553B596B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62AA95-3057-7EEC-9FC0-E890933D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42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EDB8C-A08D-1B33-7084-D79D26CC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2CD7DE-06C6-87AA-A7FB-947734CE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534262-6347-41F8-84AE-2ACA6008D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606D11-1ECD-42D4-4A89-970B1C6A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C6AD1E-1F5E-15D9-2CE7-544D4EC6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ADCC2-3087-E75D-9D2B-E9E6A163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81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D0A10-F3E2-AF0C-1093-35571A58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A4CBF0-0ECD-746D-493C-A59C72E24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F41404-9F06-3B15-967B-E1B43D960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D354C3-9B4D-E7D4-8EB4-5CCA7BD5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F97BB3-F109-33A3-3285-F301764C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3A0251-F3A2-B33C-8F59-09C703D7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862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3CCE6C-21DF-9461-80BD-89A3E26B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2CD755-FC51-C7EE-0D0E-B8623F42F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501884-5230-DDB9-7EE4-35B1516F1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4006-D19B-4149-BC6D-C8F57015F001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65BF2B-537B-6EF2-6CD1-57BBFD805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E9F73-84CF-E3C8-D024-C7A686C1B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F555-BBEF-4B94-863C-2CB6BD272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5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83" r:id="rId3"/>
    <p:sldLayoutId id="2147483684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Pqf3U6XMU4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18000"/>
          </a:blip>
          <a:srcRect b="44109"/>
          <a:stretch/>
        </p:blipFill>
        <p:spPr>
          <a:xfrm>
            <a:off x="0" y="11702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62845">
            <a:off x="9285601" y="-649415"/>
            <a:ext cx="3895684" cy="274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86301">
            <a:off x="-1598594" y="3841903"/>
            <a:ext cx="5996258" cy="282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7100000">
            <a:off x="-2002724" y="-1779133"/>
            <a:ext cx="4923522" cy="402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1168757">
            <a:off x="8254792" y="4779649"/>
            <a:ext cx="6876890" cy="226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19D462-EEDE-38CE-6CD5-9A116A1B17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6128" y="841690"/>
            <a:ext cx="3819743" cy="1585957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CDBAA03D-346B-84F8-33D7-F29472370A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029754" flipH="1">
            <a:off x="4707461" y="6109615"/>
            <a:ext cx="4402862" cy="310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F37DBAC6-B993-E4D8-8EB8-20A9487DB51D}"/>
              </a:ext>
            </a:extLst>
          </p:cNvPr>
          <p:cNvSpPr txBox="1"/>
          <p:nvPr/>
        </p:nvSpPr>
        <p:spPr>
          <a:xfrm>
            <a:off x="1295400" y="2891185"/>
            <a:ext cx="96012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Taller: Analizar y tomar decisiones, a partir del </a:t>
            </a:r>
            <a:r>
              <a:rPr lang="es-ES" sz="3600" b="1" dirty="0">
                <a:solidFill>
                  <a:schemeClr val="bg1"/>
                </a:solidFill>
                <a:latin typeface="Arial"/>
                <a:cs typeface="Arial"/>
              </a:rPr>
              <a:t>Reporte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trayectorias educativas interrumpidas o irregulares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Google Shape;98;p1">
            <a:extLst>
              <a:ext uri="{FF2B5EF4-FFF2-40B4-BE49-F238E27FC236}">
                <a16:creationId xmlns:a16="http://schemas.microsoft.com/office/drawing/2014/main" id="{F7381546-4B02-746F-EB04-CDABCB9B96FA}"/>
              </a:ext>
            </a:extLst>
          </p:cNvPr>
          <p:cNvSpPr txBox="1"/>
          <p:nvPr/>
        </p:nvSpPr>
        <p:spPr>
          <a:xfrm>
            <a:off x="1990270" y="5109886"/>
            <a:ext cx="8211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Ministerio de Educación</a:t>
            </a: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BFACC2A2-F29E-A702-4274-71647AB23C51}"/>
              </a:ext>
            </a:extLst>
          </p:cNvPr>
          <p:cNvSpPr txBox="1"/>
          <p:nvPr/>
        </p:nvSpPr>
        <p:spPr>
          <a:xfrm>
            <a:off x="1990270" y="5758450"/>
            <a:ext cx="82114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Junio 2023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8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3E82954-B9E8-3AC1-7EF2-8459C263A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79" y="2960671"/>
            <a:ext cx="5400675" cy="276225"/>
          </a:xfrm>
          <a:prstGeom prst="rect">
            <a:avLst/>
          </a:prstGeom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441A71A-28E9-15C4-E87D-CA2325FBD4AB}"/>
              </a:ext>
            </a:extLst>
          </p:cNvPr>
          <p:cNvSpPr txBox="1"/>
          <p:nvPr/>
        </p:nvSpPr>
        <p:spPr>
          <a:xfrm>
            <a:off x="481781" y="634923"/>
            <a:ext cx="7138218" cy="369332"/>
          </a:xfrm>
          <a:prstGeom prst="rect">
            <a:avLst/>
          </a:prstGeom>
          <a:solidFill>
            <a:srgbClr val="38B89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RESUMEN ESTUDIANTES SIN MATRÍCULA VIGENTE</a:t>
            </a: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C0EBDB-C97A-2135-3AE5-C01171FAF0C3}"/>
              </a:ext>
            </a:extLst>
          </p:cNvPr>
          <p:cNvSpPr/>
          <p:nvPr/>
        </p:nvSpPr>
        <p:spPr>
          <a:xfrm>
            <a:off x="481782" y="1151232"/>
            <a:ext cx="10500350" cy="5641453"/>
          </a:xfrm>
          <a:prstGeom prst="rect">
            <a:avLst/>
          </a:prstGeom>
          <a:noFill/>
          <a:ln w="28575">
            <a:solidFill>
              <a:schemeClr val="accent1">
                <a:shade val="50000"/>
                <a:alpha val="9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Google Shape;186;p6">
            <a:extLst>
              <a:ext uri="{FF2B5EF4-FFF2-40B4-BE49-F238E27FC236}">
                <a16:creationId xmlns:a16="http://schemas.microsoft.com/office/drawing/2014/main" id="{5908E743-FC48-3380-D31C-D4974DFB32E0}"/>
              </a:ext>
            </a:extLst>
          </p:cNvPr>
          <p:cNvSpPr txBox="1"/>
          <p:nvPr/>
        </p:nvSpPr>
        <p:spPr>
          <a:xfrm>
            <a:off x="481781" y="249725"/>
            <a:ext cx="7138219" cy="358354"/>
          </a:xfrm>
          <a:prstGeom prst="rect">
            <a:avLst/>
          </a:prstGeom>
          <a:solidFill>
            <a:srgbClr val="38B894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Ejemplo reporte de establecimiento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935F71-5A86-5593-6E56-80BF6E3F2F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197" b="10375"/>
          <a:stretch/>
        </p:blipFill>
        <p:spPr>
          <a:xfrm>
            <a:off x="904875" y="1274406"/>
            <a:ext cx="6715125" cy="3157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4FCDB7-5A1A-C341-A8B3-06FBFFC48B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10" b="6175"/>
          <a:stretch/>
        </p:blipFill>
        <p:spPr>
          <a:xfrm>
            <a:off x="1980432" y="1688729"/>
            <a:ext cx="8107707" cy="120094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AC45FFB-F7AB-6698-823B-31EE8C62E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570" y="3362393"/>
            <a:ext cx="3966792" cy="169818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B3B1840-834E-4F6B-3251-212FCB524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8841" y="5112420"/>
            <a:ext cx="8210939" cy="2571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F005344-E3D8-57F2-2E7A-0A9A47FA7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779" y="5357174"/>
            <a:ext cx="6124575" cy="29527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C399C52-DDE5-13F3-24E9-CD4BA4F913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162" y="5694346"/>
            <a:ext cx="30384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2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7730C366-7642-86B9-2D8B-B0497362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083" y="461894"/>
            <a:ext cx="9584221" cy="5934211"/>
          </a:xfrm>
        </p:spPr>
      </p:pic>
      <p:pic>
        <p:nvPicPr>
          <p:cNvPr id="3" name="Google Shape;113;p3">
            <a:extLst>
              <a:ext uri="{FF2B5EF4-FFF2-40B4-BE49-F238E27FC236}">
                <a16:creationId xmlns:a16="http://schemas.microsoft.com/office/drawing/2014/main" id="{82614F45-61F5-83C5-1776-A2C5B8B3D5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1728A23-AA94-7EB2-C0BF-6696E45C9F1C}"/>
              </a:ext>
            </a:extLst>
          </p:cNvPr>
          <p:cNvSpPr/>
          <p:nvPr/>
        </p:nvSpPr>
        <p:spPr>
          <a:xfrm>
            <a:off x="4316268" y="3883378"/>
            <a:ext cx="6925901" cy="2607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938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D461D1-11E5-64D9-2F4B-1E4CABC94871}"/>
              </a:ext>
            </a:extLst>
          </p:cNvPr>
          <p:cNvSpPr txBox="1"/>
          <p:nvPr/>
        </p:nvSpPr>
        <p:spPr>
          <a:xfrm>
            <a:off x="481781" y="680249"/>
            <a:ext cx="6096000" cy="369332"/>
          </a:xfrm>
          <a:prstGeom prst="rect">
            <a:avLst/>
          </a:prstGeom>
          <a:solidFill>
            <a:srgbClr val="38B89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ESTUDIANTES CON BAJA ASISTENCIA.</a:t>
            </a:r>
          </a:p>
        </p:txBody>
      </p:sp>
      <p:sp>
        <p:nvSpPr>
          <p:cNvPr id="8" name="Google Shape;186;p6">
            <a:extLst>
              <a:ext uri="{FF2B5EF4-FFF2-40B4-BE49-F238E27FC236}">
                <a16:creationId xmlns:a16="http://schemas.microsoft.com/office/drawing/2014/main" id="{04FE2C63-5361-F6C3-D8D6-E6A3C76A2664}"/>
              </a:ext>
            </a:extLst>
          </p:cNvPr>
          <p:cNvSpPr txBox="1"/>
          <p:nvPr/>
        </p:nvSpPr>
        <p:spPr>
          <a:xfrm>
            <a:off x="481781" y="295051"/>
            <a:ext cx="7138219" cy="358354"/>
          </a:xfrm>
          <a:prstGeom prst="rect">
            <a:avLst/>
          </a:prstGeom>
          <a:solidFill>
            <a:srgbClr val="38B894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Ejemplo reporte de establecimiento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5D8023-A10F-30D1-7266-1C2B88548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240" y="3267039"/>
            <a:ext cx="3358318" cy="31321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418F6E5-3870-A885-CE4B-8B518F67A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194" y="4080481"/>
            <a:ext cx="3358318" cy="13242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45ECC65-4225-011F-6F6D-1AB9291D1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81" y="1195188"/>
            <a:ext cx="6115050" cy="3333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858D2B1-9C91-E9F3-6BB9-8A5EC7E5F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127" y="1744584"/>
            <a:ext cx="8007745" cy="1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05B3166B-E325-0E87-5DC4-73051AD018A4}"/>
              </a:ext>
            </a:extLst>
          </p:cNvPr>
          <p:cNvSpPr txBox="1"/>
          <p:nvPr/>
        </p:nvSpPr>
        <p:spPr>
          <a:xfrm>
            <a:off x="1100091" y="2280785"/>
            <a:ext cx="999181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Momento 1: Detección de situaciones a partir del Reporte</a:t>
            </a:r>
            <a:endParaRPr kumimoji="0" lang="es-E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6058C1E1-20C6-00BC-7911-EEE1122F7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6458EBCE-7655-3A74-5EBA-43669C594550}"/>
              </a:ext>
            </a:extLst>
          </p:cNvPr>
          <p:cNvSpPr/>
          <p:nvPr/>
        </p:nvSpPr>
        <p:spPr>
          <a:xfrm rot="10800000">
            <a:off x="1061356" y="4020773"/>
            <a:ext cx="10069285" cy="167608"/>
          </a:xfrm>
          <a:prstGeom prst="rect">
            <a:avLst/>
          </a:prstGeom>
          <a:solidFill>
            <a:srgbClr val="39B8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5;p3">
            <a:extLst>
              <a:ext uri="{FF2B5EF4-FFF2-40B4-BE49-F238E27FC236}">
                <a16:creationId xmlns:a16="http://schemas.microsoft.com/office/drawing/2014/main" id="{649AA983-97E9-2B89-1F94-BB21CF940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8;p1">
            <a:extLst>
              <a:ext uri="{FF2B5EF4-FFF2-40B4-BE49-F238E27FC236}">
                <a16:creationId xmlns:a16="http://schemas.microsoft.com/office/drawing/2014/main" id="{97B0C880-746E-E8D5-F710-00CFBCAC5CAB}"/>
              </a:ext>
            </a:extLst>
          </p:cNvPr>
          <p:cNvSpPr txBox="1"/>
          <p:nvPr/>
        </p:nvSpPr>
        <p:spPr>
          <a:xfrm>
            <a:off x="1100093" y="4435839"/>
            <a:ext cx="99918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(30 minutos)</a:t>
            </a:r>
          </a:p>
        </p:txBody>
      </p:sp>
    </p:spTree>
    <p:extLst>
      <p:ext uri="{BB962C8B-B14F-4D97-AF65-F5344CB8AC3E}">
        <p14:creationId xmlns:p14="http://schemas.microsoft.com/office/powerpoint/2010/main" val="25002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6">
            <a:extLst>
              <a:ext uri="{FF2B5EF4-FFF2-40B4-BE49-F238E27FC236}">
                <a16:creationId xmlns:a16="http://schemas.microsoft.com/office/drawing/2014/main" id="{8B8979CA-624D-D75D-93B2-D5FB4DFC94AF}"/>
              </a:ext>
            </a:extLst>
          </p:cNvPr>
          <p:cNvSpPr txBox="1"/>
          <p:nvPr/>
        </p:nvSpPr>
        <p:spPr>
          <a:xfrm>
            <a:off x="481781" y="598969"/>
            <a:ext cx="9339552" cy="552253"/>
          </a:xfrm>
          <a:prstGeom prst="rect">
            <a:avLst/>
          </a:prstGeom>
          <a:solidFill>
            <a:srgbClr val="38B894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Detección de situaciones a partir del Reporte</a:t>
            </a:r>
            <a:endParaRPr kumimoji="0" lang="es-CL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22;p8">
            <a:extLst>
              <a:ext uri="{FF2B5EF4-FFF2-40B4-BE49-F238E27FC236}">
                <a16:creationId xmlns:a16="http://schemas.microsoft.com/office/drawing/2014/main" id="{5951EBCB-E3F7-59A0-0911-EB991A00B3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0452EB7-97E0-A369-C9AA-D5CB5F84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08" y="1432785"/>
            <a:ext cx="7309183" cy="31505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700">
                <a:solidFill>
                  <a:schemeClr val="bg1"/>
                </a:solidFill>
              </a:rPr>
              <a:t>Separados en grupos, revisaremos el 2° Reporte 2023 de nuestro centro educativo.</a:t>
            </a:r>
          </a:p>
          <a:p>
            <a:pPr marL="0" indent="0" algn="just">
              <a:buNone/>
            </a:pPr>
            <a:r>
              <a:rPr lang="es-ES" sz="2700">
                <a:solidFill>
                  <a:schemeClr val="bg1"/>
                </a:solidFill>
              </a:rPr>
              <a:t>Les invitamos a revisar el Reporte </a:t>
            </a:r>
            <a:r>
              <a:rPr lang="es-ES" sz="2700" b="1">
                <a:solidFill>
                  <a:schemeClr val="bg1"/>
                </a:solidFill>
              </a:rPr>
              <a:t>detectando situaciones que debiésemos abordar como establecimiento</a:t>
            </a:r>
            <a:r>
              <a:rPr lang="es-ES" sz="270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sz="2700">
                <a:solidFill>
                  <a:schemeClr val="bg1"/>
                </a:solidFill>
              </a:rPr>
              <a:t>Mientras vayan detectando situaciones que consideren relevantes, les invitamos a agregarlas en la tabla disponible para cada grupo.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3F72478-7E00-80C2-C0B1-F460D7D4B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794" y="1792943"/>
            <a:ext cx="3355518" cy="4361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A9D8B3C-7EF8-8798-F797-D7925A5B0F65}"/>
              </a:ext>
            </a:extLst>
          </p:cNvPr>
          <p:cNvSpPr/>
          <p:nvPr/>
        </p:nvSpPr>
        <p:spPr>
          <a:xfrm>
            <a:off x="594688" y="4864851"/>
            <a:ext cx="7212403" cy="1693333"/>
          </a:xfrm>
          <a:prstGeom prst="rect">
            <a:avLst/>
          </a:prstGeom>
          <a:solidFill>
            <a:srgbClr val="D157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sz="2400" b="1">
                <a:solidFill>
                  <a:schemeClr val="bg1"/>
                </a:solidFill>
              </a:rPr>
              <a:t>Pueden guiar su trabajo a través de estas preguntas:</a:t>
            </a:r>
            <a:endParaRPr lang="es-ES" sz="2400" b="1">
              <a:solidFill>
                <a:srgbClr val="FE9E0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¿Qué hallazgos encontramos?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¿Con qué temática se relacionan (desvinculación o asistencia)?</a:t>
            </a:r>
          </a:p>
        </p:txBody>
      </p:sp>
    </p:spTree>
    <p:extLst>
      <p:ext uri="{BB962C8B-B14F-4D97-AF65-F5344CB8AC3E}">
        <p14:creationId xmlns:p14="http://schemas.microsoft.com/office/powerpoint/2010/main" val="342837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2;p8">
            <a:extLst>
              <a:ext uri="{FF2B5EF4-FFF2-40B4-BE49-F238E27FC236}">
                <a16:creationId xmlns:a16="http://schemas.microsoft.com/office/drawing/2014/main" id="{5951EBCB-E3F7-59A0-0911-EB991A00B3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08147ADA-213E-6BC7-E37C-15E79AD11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508272"/>
              </p:ext>
            </p:extLst>
          </p:nvPr>
        </p:nvGraphicFramePr>
        <p:xfrm>
          <a:off x="722890" y="1860436"/>
          <a:ext cx="10746220" cy="463591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67587">
                  <a:extLst>
                    <a:ext uri="{9D8B030D-6E8A-4147-A177-3AD203B41FA5}">
                      <a16:colId xmlns:a16="http://schemas.microsoft.com/office/drawing/2014/main" val="4052493193"/>
                    </a:ext>
                  </a:extLst>
                </a:gridCol>
                <a:gridCol w="5378633">
                  <a:extLst>
                    <a:ext uri="{9D8B030D-6E8A-4147-A177-3AD203B41FA5}">
                      <a16:colId xmlns:a16="http://schemas.microsoft.com/office/drawing/2014/main" val="126938150"/>
                    </a:ext>
                  </a:extLst>
                </a:gridCol>
              </a:tblGrid>
              <a:tr h="69422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Situaciones Desvinculación</a:t>
                      </a:r>
                      <a:endParaRPr lang="es-CL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Situaciones Asistencia</a:t>
                      </a:r>
                      <a:endParaRPr lang="es-CL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67813"/>
                  </a:ext>
                </a:extLst>
              </a:tr>
              <a:tr h="985423">
                <a:tc>
                  <a:txBody>
                    <a:bodyPr/>
                    <a:lstStyle/>
                    <a:p>
                      <a:pPr algn="l"/>
                      <a:r>
                        <a:rPr lang="es-CL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Ej.: 7 estudiantes del 2022 no aparecen matriculados al 31 de marzo 2023.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b="0" i="1" dirty="0">
                          <a:solidFill>
                            <a:schemeClr val="tx1"/>
                          </a:solidFill>
                        </a:rPr>
                        <a:t>Ej.: kínder y 4° básico presentan más situaciones de inasistencia grave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43251"/>
                  </a:ext>
                </a:extLst>
              </a:tr>
              <a:tr h="985423">
                <a:tc>
                  <a:txBody>
                    <a:bodyPr/>
                    <a:lstStyle/>
                    <a:p>
                      <a:pPr algn="l"/>
                      <a:r>
                        <a:rPr lang="es-CL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Ej.: 1° medio es el grado con mayor </a:t>
                      </a:r>
                      <a:r>
                        <a:rPr lang="es-CL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CL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estudiantes que no aparece matriculado.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Ej.: la inasistencia grave se distribuye de manera similar en los distintos grados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68370"/>
                  </a:ext>
                </a:extLst>
              </a:tr>
              <a:tr h="985423">
                <a:tc>
                  <a:txBody>
                    <a:bodyPr/>
                    <a:lstStyle/>
                    <a:p>
                      <a:pPr algn="l"/>
                      <a:r>
                        <a:rPr lang="es-CL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r>
                        <a:rPr lang="es-CL" sz="16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CL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estudiantes sin matrícula no aparecen con certificación de estudios.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Ej.: hay 10 estudiantes con asistencia bajo el 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37012"/>
                  </a:ext>
                </a:extLst>
              </a:tr>
              <a:tr h="985423">
                <a:tc>
                  <a:txBody>
                    <a:bodyPr/>
                    <a:lstStyle/>
                    <a:p>
                      <a:pPr algn="l"/>
                      <a:r>
                        <a:rPr lang="es-CL" sz="2000" b="1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b="1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2477"/>
                  </a:ext>
                </a:extLst>
              </a:tr>
            </a:tbl>
          </a:graphicData>
        </a:graphic>
      </p:graphicFrame>
      <p:sp>
        <p:nvSpPr>
          <p:cNvPr id="2" name="Google Shape;186;p6">
            <a:extLst>
              <a:ext uri="{FF2B5EF4-FFF2-40B4-BE49-F238E27FC236}">
                <a16:creationId xmlns:a16="http://schemas.microsoft.com/office/drawing/2014/main" id="{80B4F981-80A9-8D57-DE38-A99C980C6830}"/>
              </a:ext>
            </a:extLst>
          </p:cNvPr>
          <p:cNvSpPr txBox="1"/>
          <p:nvPr/>
        </p:nvSpPr>
        <p:spPr>
          <a:xfrm>
            <a:off x="481781" y="607551"/>
            <a:ext cx="9339552" cy="995451"/>
          </a:xfrm>
          <a:prstGeom prst="rect">
            <a:avLst/>
          </a:prstGeom>
          <a:solidFill>
            <a:srgbClr val="38B894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Detección de situaciones a partir del </a:t>
            </a:r>
            <a:r>
              <a:rPr lang="es-CL" sz="3200" b="1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Reporte</a:t>
            </a:r>
            <a:endParaRPr kumimoji="0" lang="es-CL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lang="es-CL" sz="3200" b="1" i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Ejemplo: completando la tabla</a:t>
            </a:r>
            <a:endParaRPr kumimoji="0" lang="es-CL" sz="2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4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05B3166B-E325-0E87-5DC4-73051AD018A4}"/>
              </a:ext>
            </a:extLst>
          </p:cNvPr>
          <p:cNvSpPr txBox="1"/>
          <p:nvPr/>
        </p:nvSpPr>
        <p:spPr>
          <a:xfrm>
            <a:off x="1100083" y="2535552"/>
            <a:ext cx="999181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s-ES" sz="4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Momento 2: </a:t>
            </a:r>
            <a:r>
              <a:rPr lang="es-E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Priorización de problemas o desafíos</a:t>
            </a:r>
          </a:p>
        </p:txBody>
      </p:sp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6058C1E1-20C6-00BC-7911-EEE1122F7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6458EBCE-7655-3A74-5EBA-43669C594550}"/>
              </a:ext>
            </a:extLst>
          </p:cNvPr>
          <p:cNvSpPr/>
          <p:nvPr/>
        </p:nvSpPr>
        <p:spPr>
          <a:xfrm rot="10800000">
            <a:off x="1061348" y="4317458"/>
            <a:ext cx="10069285" cy="167608"/>
          </a:xfrm>
          <a:prstGeom prst="rect">
            <a:avLst/>
          </a:prstGeom>
          <a:solidFill>
            <a:srgbClr val="39B8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5;p3">
            <a:extLst>
              <a:ext uri="{FF2B5EF4-FFF2-40B4-BE49-F238E27FC236}">
                <a16:creationId xmlns:a16="http://schemas.microsoft.com/office/drawing/2014/main" id="{649AA983-97E9-2B89-1F94-BB21CF940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8;p1">
            <a:extLst>
              <a:ext uri="{FF2B5EF4-FFF2-40B4-BE49-F238E27FC236}">
                <a16:creationId xmlns:a16="http://schemas.microsoft.com/office/drawing/2014/main" id="{68647C16-BE73-64CB-903B-E7501F75BCF3}"/>
              </a:ext>
            </a:extLst>
          </p:cNvPr>
          <p:cNvSpPr txBox="1"/>
          <p:nvPr/>
        </p:nvSpPr>
        <p:spPr>
          <a:xfrm>
            <a:off x="1100093" y="4695486"/>
            <a:ext cx="99918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(20 minutos)</a:t>
            </a:r>
          </a:p>
        </p:txBody>
      </p:sp>
    </p:spTree>
    <p:extLst>
      <p:ext uri="{BB962C8B-B14F-4D97-AF65-F5344CB8AC3E}">
        <p14:creationId xmlns:p14="http://schemas.microsoft.com/office/powerpoint/2010/main" val="403233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6">
            <a:extLst>
              <a:ext uri="{FF2B5EF4-FFF2-40B4-BE49-F238E27FC236}">
                <a16:creationId xmlns:a16="http://schemas.microsoft.com/office/drawing/2014/main" id="{8B8979CA-624D-D75D-93B2-D5FB4DFC94AF}"/>
              </a:ext>
            </a:extLst>
          </p:cNvPr>
          <p:cNvSpPr txBox="1"/>
          <p:nvPr/>
        </p:nvSpPr>
        <p:spPr>
          <a:xfrm>
            <a:off x="481781" y="836575"/>
            <a:ext cx="9339552" cy="552253"/>
          </a:xfrm>
          <a:prstGeom prst="rect">
            <a:avLst/>
          </a:prstGeom>
          <a:solidFill>
            <a:srgbClr val="38B894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lang="es-ES" sz="32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CL" sz="3200" b="1" kern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riorización</a:t>
            </a:r>
            <a:r>
              <a:rPr lang="es-CL" sz="32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problemas o desafíos</a:t>
            </a:r>
            <a:endParaRPr kumimoji="0" lang="es-CL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22;p8">
            <a:extLst>
              <a:ext uri="{FF2B5EF4-FFF2-40B4-BE49-F238E27FC236}">
                <a16:creationId xmlns:a16="http://schemas.microsoft.com/office/drawing/2014/main" id="{5951EBCB-E3F7-59A0-0911-EB991A00B3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0452EB7-97E0-A369-C9AA-D5CB5F84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659467"/>
            <a:ext cx="11050625" cy="21385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>
                <a:solidFill>
                  <a:schemeClr val="bg1"/>
                </a:solidFill>
              </a:rPr>
              <a:t>En los mismos grupos y teniendo en cuenta las situaciones identificadas en el momento anterior, les invitamos a priorizar cuál es más importante abordar.</a:t>
            </a:r>
          </a:p>
          <a:p>
            <a:pPr marL="0" indent="0" algn="just">
              <a:buNone/>
            </a:pPr>
            <a:r>
              <a:rPr lang="es-ES" sz="2400">
                <a:solidFill>
                  <a:schemeClr val="bg1"/>
                </a:solidFill>
              </a:rPr>
              <a:t>Cada grupo definirá </a:t>
            </a:r>
            <a:r>
              <a:rPr lang="es-ES" sz="2400" b="1" u="sng">
                <a:solidFill>
                  <a:schemeClr val="bg1"/>
                </a:solidFill>
              </a:rPr>
              <a:t>una situación</a:t>
            </a:r>
            <a:r>
              <a:rPr lang="es-ES" sz="2400" b="1">
                <a:solidFill>
                  <a:schemeClr val="bg1"/>
                </a:solidFill>
              </a:rPr>
              <a:t> que consideren esencial abordar como establecimiento, </a:t>
            </a:r>
            <a:r>
              <a:rPr lang="es-ES" sz="2400">
                <a:solidFill>
                  <a:schemeClr val="bg1"/>
                </a:solidFill>
              </a:rPr>
              <a:t>explicitando cuáles son los motivos detrás de esa priorización.</a:t>
            </a:r>
          </a:p>
          <a:p>
            <a:pPr marL="0" indent="0" algn="just">
              <a:buNone/>
            </a:pPr>
            <a:r>
              <a:rPr lang="es-ES" sz="2400">
                <a:solidFill>
                  <a:schemeClr val="bg1"/>
                </a:solidFill>
              </a:rPr>
              <a:t>Una vez finalizada la priorización, compartiremos en un plenario los resultados.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14E949B-CFB5-E82C-91BA-27E82DD24A9E}"/>
              </a:ext>
            </a:extLst>
          </p:cNvPr>
          <p:cNvSpPr/>
          <p:nvPr/>
        </p:nvSpPr>
        <p:spPr>
          <a:xfrm>
            <a:off x="618262" y="3798053"/>
            <a:ext cx="10955476" cy="2506251"/>
          </a:xfrm>
          <a:prstGeom prst="rect">
            <a:avLst/>
          </a:prstGeom>
          <a:solidFill>
            <a:srgbClr val="D157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just">
              <a:buNone/>
            </a:pPr>
            <a:r>
              <a:rPr lang="es-ES" sz="2400" b="1" dirty="0">
                <a:solidFill>
                  <a:schemeClr val="bg1"/>
                </a:solidFill>
              </a:rPr>
              <a:t>Al justificar la priorización, pueden basarse en otras fuentes de información que tengan disponibles y que consideren relevantes, como pueden ser: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La experiencia de cada persona.</a:t>
            </a:r>
            <a:endParaRPr lang="es-ES" sz="2400" dirty="0">
              <a:solidFill>
                <a:schemeClr val="bg1"/>
              </a:solidFill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Resultados DIA.</a:t>
            </a:r>
            <a:endParaRPr lang="es-ES" sz="2400" dirty="0">
              <a:solidFill>
                <a:schemeClr val="bg1"/>
              </a:solidFill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Acciones PME en desarrollo o por desarrollar.</a:t>
            </a:r>
            <a:endParaRPr lang="es-ES" sz="2400" dirty="0">
              <a:solidFill>
                <a:schemeClr val="bg1"/>
              </a:solidFill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Entre otras.</a:t>
            </a:r>
            <a:endParaRPr lang="es-ES"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17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2;p8">
            <a:extLst>
              <a:ext uri="{FF2B5EF4-FFF2-40B4-BE49-F238E27FC236}">
                <a16:creationId xmlns:a16="http://schemas.microsoft.com/office/drawing/2014/main" id="{5951EBCB-E3F7-59A0-0911-EB991A00B3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6;p6">
            <a:extLst>
              <a:ext uri="{FF2B5EF4-FFF2-40B4-BE49-F238E27FC236}">
                <a16:creationId xmlns:a16="http://schemas.microsoft.com/office/drawing/2014/main" id="{80B4F981-80A9-8D57-DE38-A99C980C6830}"/>
              </a:ext>
            </a:extLst>
          </p:cNvPr>
          <p:cNvSpPr txBox="1"/>
          <p:nvPr/>
        </p:nvSpPr>
        <p:spPr>
          <a:xfrm>
            <a:off x="481781" y="607551"/>
            <a:ext cx="9339552" cy="995451"/>
          </a:xfrm>
          <a:prstGeom prst="rect">
            <a:avLst/>
          </a:prstGeom>
          <a:solidFill>
            <a:srgbClr val="38B894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lang="es-ES" sz="32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CL" sz="3200" b="1" kern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riorización</a:t>
            </a:r>
            <a:r>
              <a:rPr lang="es-CL" sz="32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problemas o desafíos</a:t>
            </a:r>
            <a:endParaRPr kumimoji="0" lang="es-CL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CL" sz="32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Ejemplos: Situación priorizada y por qué</a:t>
            </a:r>
            <a:endParaRPr kumimoji="0" lang="es-CL" sz="2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23649A8-0000-07CC-87A5-3BD7059AA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399573"/>
              </p:ext>
            </p:extLst>
          </p:nvPr>
        </p:nvGraphicFramePr>
        <p:xfrm>
          <a:off x="649066" y="1972170"/>
          <a:ext cx="10713156" cy="44737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42380">
                  <a:extLst>
                    <a:ext uri="{9D8B030D-6E8A-4147-A177-3AD203B41FA5}">
                      <a16:colId xmlns:a16="http://schemas.microsoft.com/office/drawing/2014/main" val="4052493193"/>
                    </a:ext>
                  </a:extLst>
                </a:gridCol>
                <a:gridCol w="5370776">
                  <a:extLst>
                    <a:ext uri="{9D8B030D-6E8A-4147-A177-3AD203B41FA5}">
                      <a16:colId xmlns:a16="http://schemas.microsoft.com/office/drawing/2014/main" val="126938150"/>
                    </a:ext>
                  </a:extLst>
                </a:gridCol>
              </a:tblGrid>
              <a:tr h="81141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Situación priorizada</a:t>
                      </a:r>
                      <a:endParaRPr lang="es-CL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¿Por qué la priorizaron?</a:t>
                      </a:r>
                      <a:endParaRPr lang="es-CL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67813"/>
                  </a:ext>
                </a:extLst>
              </a:tr>
              <a:tr h="1358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i="1" dirty="0"/>
                        <a:t>Ej</a:t>
                      </a:r>
                      <a:r>
                        <a:rPr lang="es-CL" sz="2000" b="0" i="1" dirty="0">
                          <a:solidFill>
                            <a:schemeClr val="tx1"/>
                          </a:solidFill>
                        </a:rPr>
                        <a:t>.: kínder y </a:t>
                      </a:r>
                      <a:r>
                        <a:rPr lang="es-CL" sz="2000" b="0" i="1" dirty="0"/>
                        <a:t>4° básico presenta</a:t>
                      </a:r>
                      <a:r>
                        <a:rPr lang="es-CL" sz="2000" b="0" i="1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s-CL" sz="2000" b="0" i="1" dirty="0"/>
                        <a:t> más situaciones de inasistencia crítica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cursos claves en el desarrollo de las y los estudiantes. Existen acciones PME focalizadas en estos niveles que podríamos aprovechar.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43251"/>
                  </a:ext>
                </a:extLst>
              </a:tr>
              <a:tr h="1151768">
                <a:tc>
                  <a:txBody>
                    <a:bodyPr/>
                    <a:lstStyle/>
                    <a:p>
                      <a:pPr algn="l"/>
                      <a:r>
                        <a:rPr lang="es-CL" sz="20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r>
                        <a:rPr lang="es-CL" sz="20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CL" sz="20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hay 10 estudiantes con asistencia bajo el 50%</a:t>
                      </a:r>
                      <a:endParaRPr lang="es-C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estudiantes que pueden estar con dificultades de salud y que necesitan refuerzo en sus aprendizajes.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68370"/>
                  </a:ext>
                </a:extLst>
              </a:tr>
              <a:tr h="1151768">
                <a:tc>
                  <a:txBody>
                    <a:bodyPr/>
                    <a:lstStyle/>
                    <a:p>
                      <a:pPr algn="l"/>
                      <a:r>
                        <a:rPr lang="es-CL" sz="20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r>
                        <a:rPr lang="es-CL" sz="20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CL" sz="20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7 estudiantes del 2022 no aparecen matriculados al 31 de marzo 2023</a:t>
                      </a:r>
                      <a:endParaRPr lang="es-C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 interrupción de las trayectorias de esos estudiantes.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3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82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05B3166B-E325-0E87-5DC4-73051AD018A4}"/>
              </a:ext>
            </a:extLst>
          </p:cNvPr>
          <p:cNvSpPr txBox="1"/>
          <p:nvPr/>
        </p:nvSpPr>
        <p:spPr>
          <a:xfrm>
            <a:off x="953328" y="3035860"/>
            <a:ext cx="999181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Momento 3. Toma de decisiones</a:t>
            </a:r>
          </a:p>
        </p:txBody>
      </p:sp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6058C1E1-20C6-00BC-7911-EEE1122F7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6458EBCE-7655-3A74-5EBA-43669C594550}"/>
              </a:ext>
            </a:extLst>
          </p:cNvPr>
          <p:cNvSpPr/>
          <p:nvPr/>
        </p:nvSpPr>
        <p:spPr>
          <a:xfrm rot="10800000">
            <a:off x="1061356" y="3953539"/>
            <a:ext cx="10069285" cy="167608"/>
          </a:xfrm>
          <a:prstGeom prst="rect">
            <a:avLst/>
          </a:prstGeom>
          <a:solidFill>
            <a:srgbClr val="39B8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5;p3">
            <a:extLst>
              <a:ext uri="{FF2B5EF4-FFF2-40B4-BE49-F238E27FC236}">
                <a16:creationId xmlns:a16="http://schemas.microsoft.com/office/drawing/2014/main" id="{649AA983-97E9-2B89-1F94-BB21CF940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8;p1">
            <a:extLst>
              <a:ext uri="{FF2B5EF4-FFF2-40B4-BE49-F238E27FC236}">
                <a16:creationId xmlns:a16="http://schemas.microsoft.com/office/drawing/2014/main" id="{92A1581B-E566-EEC8-FB08-C1DCE4453686}"/>
              </a:ext>
            </a:extLst>
          </p:cNvPr>
          <p:cNvSpPr txBox="1"/>
          <p:nvPr/>
        </p:nvSpPr>
        <p:spPr>
          <a:xfrm>
            <a:off x="1100093" y="4435839"/>
            <a:ext cx="99918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(20 minutos)</a:t>
            </a:r>
          </a:p>
        </p:txBody>
      </p:sp>
    </p:spTree>
    <p:extLst>
      <p:ext uri="{BB962C8B-B14F-4D97-AF65-F5344CB8AC3E}">
        <p14:creationId xmlns:p14="http://schemas.microsoft.com/office/powerpoint/2010/main" val="327184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05B3166B-E325-0E87-5DC4-73051AD018A4}"/>
              </a:ext>
            </a:extLst>
          </p:cNvPr>
          <p:cNvSpPr txBox="1"/>
          <p:nvPr/>
        </p:nvSpPr>
        <p:spPr>
          <a:xfrm>
            <a:off x="838200" y="1323192"/>
            <a:ext cx="692447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defRPr/>
            </a:pPr>
            <a:r>
              <a:rPr lang="es-ES" sz="4400" b="1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Objetivo del taller</a:t>
            </a:r>
          </a:p>
        </p:txBody>
      </p:sp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6058C1E1-20C6-00BC-7911-EEE1122F7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6458EBCE-7655-3A74-5EBA-43669C594550}"/>
              </a:ext>
            </a:extLst>
          </p:cNvPr>
          <p:cNvSpPr/>
          <p:nvPr/>
        </p:nvSpPr>
        <p:spPr>
          <a:xfrm rot="10800000">
            <a:off x="838199" y="2191241"/>
            <a:ext cx="10515599" cy="156848"/>
          </a:xfrm>
          <a:prstGeom prst="rect">
            <a:avLst/>
          </a:prstGeom>
          <a:solidFill>
            <a:srgbClr val="39B8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5;p3">
            <a:extLst>
              <a:ext uri="{FF2B5EF4-FFF2-40B4-BE49-F238E27FC236}">
                <a16:creationId xmlns:a16="http://schemas.microsoft.com/office/drawing/2014/main" id="{649AA983-97E9-2B89-1F94-BB21CF940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783B0B38-B711-53A9-D3DF-7639BDDB98E4}"/>
              </a:ext>
            </a:extLst>
          </p:cNvPr>
          <p:cNvSpPr txBox="1">
            <a:spLocks/>
          </p:cNvSpPr>
          <p:nvPr/>
        </p:nvSpPr>
        <p:spPr>
          <a:xfrm>
            <a:off x="838198" y="2852792"/>
            <a:ext cx="10515600" cy="331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>
                <a:solidFill>
                  <a:schemeClr val="bg1"/>
                </a:solidFill>
                <a:latin typeface="Arial" panose="020B0604020202020204" pitchFamily="34" charset="0"/>
              </a:rPr>
              <a:t>Identificar situaciones prioritarias y establecer líneas de acción para abordarlas como comunidad educativa, a través del análisis de la información de desvinculación y asistencia presente en el Reporte de trayectorias interrumpidas o irregulares.</a:t>
            </a:r>
          </a:p>
        </p:txBody>
      </p:sp>
    </p:spTree>
    <p:extLst>
      <p:ext uri="{BB962C8B-B14F-4D97-AF65-F5344CB8AC3E}">
        <p14:creationId xmlns:p14="http://schemas.microsoft.com/office/powerpoint/2010/main" val="294478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6">
            <a:extLst>
              <a:ext uri="{FF2B5EF4-FFF2-40B4-BE49-F238E27FC236}">
                <a16:creationId xmlns:a16="http://schemas.microsoft.com/office/drawing/2014/main" id="{8B8979CA-624D-D75D-93B2-D5FB4DFC94AF}"/>
              </a:ext>
            </a:extLst>
          </p:cNvPr>
          <p:cNvSpPr txBox="1"/>
          <p:nvPr/>
        </p:nvSpPr>
        <p:spPr>
          <a:xfrm>
            <a:off x="481781" y="836575"/>
            <a:ext cx="9339552" cy="552253"/>
          </a:xfrm>
          <a:prstGeom prst="rect">
            <a:avLst/>
          </a:prstGeom>
          <a:solidFill>
            <a:srgbClr val="38B894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Toma de decisiones a partir del análisis</a:t>
            </a:r>
            <a:endParaRPr kumimoji="0" lang="es-CL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22;p8">
            <a:extLst>
              <a:ext uri="{FF2B5EF4-FFF2-40B4-BE49-F238E27FC236}">
                <a16:creationId xmlns:a16="http://schemas.microsoft.com/office/drawing/2014/main" id="{5951EBCB-E3F7-59A0-0911-EB991A00B3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0452EB7-97E0-A369-C9AA-D5CB5F84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659467"/>
            <a:ext cx="11050625" cy="21385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>
                <a:solidFill>
                  <a:schemeClr val="bg1"/>
                </a:solidFill>
              </a:rPr>
              <a:t>A partir de las situaciones priorizadas por cada grupo, definamos en plenario las acciones que:</a:t>
            </a:r>
          </a:p>
          <a:p>
            <a:pPr algn="just"/>
            <a:r>
              <a:rPr lang="es-ES" sz="2400">
                <a:solidFill>
                  <a:schemeClr val="bg1"/>
                </a:solidFill>
              </a:rPr>
              <a:t>Realizamos el primer semestre y que continuaremos desarrollando, ya que abordan los desafíos detectados.</a:t>
            </a:r>
          </a:p>
          <a:p>
            <a:pPr algn="just"/>
            <a:r>
              <a:rPr lang="es-ES" sz="2400">
                <a:solidFill>
                  <a:schemeClr val="bg1"/>
                </a:solidFill>
              </a:rPr>
              <a:t>Nuevas acciones que deberíamos realizar a la luz de los desafíos detectados.</a:t>
            </a:r>
          </a:p>
          <a:p>
            <a:pPr marL="0" indent="0" algn="just">
              <a:buNone/>
            </a:pP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14E949B-CFB5-E82C-91BA-27E82DD24A9E}"/>
              </a:ext>
            </a:extLst>
          </p:cNvPr>
          <p:cNvSpPr/>
          <p:nvPr/>
        </p:nvSpPr>
        <p:spPr>
          <a:xfrm>
            <a:off x="618262" y="3798053"/>
            <a:ext cx="10955476" cy="2728449"/>
          </a:xfrm>
          <a:prstGeom prst="rect">
            <a:avLst/>
          </a:prstGeom>
          <a:solidFill>
            <a:srgbClr val="D157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 centro educativo, podemos desarrollar acciones en torno a ámbitos como: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FE9E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Protocolos para el seguimiento y acción en torno a la inasistencia.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>
                <a:solidFill>
                  <a:prstClr val="white"/>
                </a:solidFill>
                <a:latin typeface="Calibri" panose="020F0502020204030204"/>
              </a:rPr>
              <a:t>Estrategias y espacios de acogida para la (re)vinculación escolar.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Planes de apoyo pedagógico y socioemocional (aplicando instrumentos y normativa disponible).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>
                <a:solidFill>
                  <a:prstClr val="white"/>
                </a:solidFill>
                <a:latin typeface="Calibri" panose="020F0502020204030204"/>
              </a:rPr>
              <a:t>Involucramiento y sensibilización con familias y comunidad.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2;p8">
            <a:extLst>
              <a:ext uri="{FF2B5EF4-FFF2-40B4-BE49-F238E27FC236}">
                <a16:creationId xmlns:a16="http://schemas.microsoft.com/office/drawing/2014/main" id="{5951EBCB-E3F7-59A0-0911-EB991A00B3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8;p14">
            <a:extLst>
              <a:ext uri="{FF2B5EF4-FFF2-40B4-BE49-F238E27FC236}">
                <a16:creationId xmlns:a16="http://schemas.microsoft.com/office/drawing/2014/main" id="{8793A933-B240-4289-7698-64F675BDDEC5}"/>
              </a:ext>
            </a:extLst>
          </p:cNvPr>
          <p:cNvSpPr/>
          <p:nvPr/>
        </p:nvSpPr>
        <p:spPr>
          <a:xfrm rot="10800000">
            <a:off x="520808" y="959931"/>
            <a:ext cx="10256576" cy="50824"/>
          </a:xfrm>
          <a:prstGeom prst="rect">
            <a:avLst/>
          </a:prstGeom>
          <a:solidFill>
            <a:srgbClr val="F7AA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6;p6">
            <a:extLst>
              <a:ext uri="{FF2B5EF4-FFF2-40B4-BE49-F238E27FC236}">
                <a16:creationId xmlns:a16="http://schemas.microsoft.com/office/drawing/2014/main" id="{705663D5-C7F8-12FA-FCDB-52482DC864A9}"/>
              </a:ext>
            </a:extLst>
          </p:cNvPr>
          <p:cNvSpPr txBox="1"/>
          <p:nvPr/>
        </p:nvSpPr>
        <p:spPr>
          <a:xfrm>
            <a:off x="161374" y="342510"/>
            <a:ext cx="10516004" cy="441453"/>
          </a:xfrm>
          <a:prstGeom prst="rect">
            <a:avLst/>
          </a:prstGeom>
          <a:solidFill>
            <a:srgbClr val="D15765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Toma de decisiones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F0AE78-685B-2018-2E69-523E2FFC92C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C482A1-AF66-EA1D-AB1A-9D0192CB4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22659"/>
              </p:ext>
            </p:extLst>
          </p:nvPr>
        </p:nvGraphicFramePr>
        <p:xfrm>
          <a:off x="426596" y="1438416"/>
          <a:ext cx="11338808" cy="5172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6493">
                  <a:extLst>
                    <a:ext uri="{9D8B030D-6E8A-4147-A177-3AD203B41FA5}">
                      <a16:colId xmlns:a16="http://schemas.microsoft.com/office/drawing/2014/main" val="974200595"/>
                    </a:ext>
                  </a:extLst>
                </a:gridCol>
                <a:gridCol w="5862315">
                  <a:extLst>
                    <a:ext uri="{9D8B030D-6E8A-4147-A177-3AD203B41FA5}">
                      <a16:colId xmlns:a16="http://schemas.microsoft.com/office/drawing/2014/main" val="4034790076"/>
                    </a:ext>
                  </a:extLst>
                </a:gridCol>
              </a:tblGrid>
              <a:tr h="680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06600" algn="l"/>
                        </a:tabLst>
                      </a:pPr>
                      <a:r>
                        <a:rPr lang="es-E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acciones que han funcionado continuaremos haciendo?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nuevas acciones realizaremos el 2° semestre?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2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539505"/>
                  </a:ext>
                </a:extLst>
              </a:tr>
              <a:tr h="3465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06600" algn="l"/>
                        </a:tabLst>
                      </a:pPr>
                      <a:r>
                        <a:rPr lang="es-E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E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Ejemplo: llamados telefónicos ante dos días seguidos de inasistencia.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006600" algn="l"/>
                        </a:tabLst>
                      </a:pPr>
                      <a:r>
                        <a:rPr lang="es-E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Ejemplo: visitas domiciliarias y seguimiento de casos críticos</a:t>
                      </a:r>
                      <a:r>
                        <a:rPr lang="es-E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006600" algn="l"/>
                        </a:tabLst>
                      </a:pPr>
                      <a:r>
                        <a:rPr lang="es-E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06600" algn="l"/>
                        </a:tabLst>
                        <a:defRPr/>
                      </a:pPr>
                      <a:r>
                        <a:rPr lang="es-E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E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Ejemplo: campaña de sensibilización para apoderados/as.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006600" algn="l"/>
                        </a:tabLst>
                      </a:pPr>
                      <a:r>
                        <a:rPr lang="es-E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5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34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05B3166B-E325-0E87-5DC4-73051AD018A4}"/>
              </a:ext>
            </a:extLst>
          </p:cNvPr>
          <p:cNvSpPr txBox="1"/>
          <p:nvPr/>
        </p:nvSpPr>
        <p:spPr>
          <a:xfrm>
            <a:off x="838200" y="1323192"/>
            <a:ext cx="692447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Preguntas de cierre:</a:t>
            </a:r>
          </a:p>
        </p:txBody>
      </p:sp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6058C1E1-20C6-00BC-7911-EEE1122F7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6458EBCE-7655-3A74-5EBA-43669C594550}"/>
              </a:ext>
            </a:extLst>
          </p:cNvPr>
          <p:cNvSpPr/>
          <p:nvPr/>
        </p:nvSpPr>
        <p:spPr>
          <a:xfrm rot="10800000">
            <a:off x="838199" y="2191241"/>
            <a:ext cx="10515599" cy="156848"/>
          </a:xfrm>
          <a:prstGeom prst="rect">
            <a:avLst/>
          </a:prstGeom>
          <a:solidFill>
            <a:srgbClr val="39B8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5;p3">
            <a:extLst>
              <a:ext uri="{FF2B5EF4-FFF2-40B4-BE49-F238E27FC236}">
                <a16:creationId xmlns:a16="http://schemas.microsoft.com/office/drawing/2014/main" id="{649AA983-97E9-2B89-1F94-BB21CF940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783B0B38-B711-53A9-D3DF-7639BDDB98E4}"/>
              </a:ext>
            </a:extLst>
          </p:cNvPr>
          <p:cNvSpPr txBox="1">
            <a:spLocks/>
          </p:cNvSpPr>
          <p:nvPr/>
        </p:nvSpPr>
        <p:spPr>
          <a:xfrm>
            <a:off x="838198" y="2852792"/>
            <a:ext cx="10515600" cy="331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¿Qué es lo que más valoré de esta instancia?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¿Cómo puedo aportar para abordar los desafíos que detectamos?</a:t>
            </a:r>
            <a:endParaRPr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01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18000"/>
          </a:blip>
          <a:srcRect b="44109"/>
          <a:stretch/>
        </p:blipFill>
        <p:spPr>
          <a:xfrm>
            <a:off x="0" y="11702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3581">
            <a:off x="8173647" y="787237"/>
            <a:ext cx="3484269" cy="25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0202">
            <a:off x="181395" y="-1359231"/>
            <a:ext cx="4209076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7335">
            <a:off x="7962411" y="4899742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26653" y="4522133"/>
            <a:ext cx="1738694" cy="157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66039" y="852169"/>
            <a:ext cx="3059922" cy="276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33464" y="3366441"/>
            <a:ext cx="1785343" cy="1943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05B3166B-E325-0E87-5DC4-73051AD018A4}"/>
              </a:ext>
            </a:extLst>
          </p:cNvPr>
          <p:cNvSpPr txBox="1"/>
          <p:nvPr/>
        </p:nvSpPr>
        <p:spPr>
          <a:xfrm>
            <a:off x="838199" y="722721"/>
            <a:ext cx="106426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¿Cuáles son los pasos a seguir?</a:t>
            </a:r>
          </a:p>
        </p:txBody>
      </p:sp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6058C1E1-20C6-00BC-7911-EEE1122F7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6458EBCE-7655-3A74-5EBA-43669C594550}"/>
              </a:ext>
            </a:extLst>
          </p:cNvPr>
          <p:cNvSpPr/>
          <p:nvPr/>
        </p:nvSpPr>
        <p:spPr>
          <a:xfrm rot="10800000">
            <a:off x="838199" y="1557500"/>
            <a:ext cx="10515599" cy="156848"/>
          </a:xfrm>
          <a:prstGeom prst="rect">
            <a:avLst/>
          </a:prstGeom>
          <a:solidFill>
            <a:srgbClr val="39B8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5;p3">
            <a:extLst>
              <a:ext uri="{FF2B5EF4-FFF2-40B4-BE49-F238E27FC236}">
                <a16:creationId xmlns:a16="http://schemas.microsoft.com/office/drawing/2014/main" id="{649AA983-97E9-2B89-1F94-BB21CF940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783B0B38-B711-53A9-D3DF-7639BDDB98E4}"/>
              </a:ext>
            </a:extLst>
          </p:cNvPr>
          <p:cNvSpPr txBox="1">
            <a:spLocks/>
          </p:cNvSpPr>
          <p:nvPr/>
        </p:nvSpPr>
        <p:spPr>
          <a:xfrm>
            <a:off x="838198" y="2088444"/>
            <a:ext cx="10515600" cy="331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Presentación: ¿Qué es el Reporte?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200">
                <a:solidFill>
                  <a:prstClr val="white"/>
                </a:solidFill>
                <a:latin typeface="Arial" panose="020B0604020202020204" pitchFamily="34" charset="0"/>
              </a:rPr>
              <a:t>Momento 1: Detección de situaciones a partir del Reporte.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Momento 2: Priorización de problemas o desafíos.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200">
                <a:solidFill>
                  <a:prstClr val="white"/>
                </a:solidFill>
                <a:latin typeface="Arial" panose="020B0604020202020204" pitchFamily="34" charset="0"/>
              </a:rPr>
              <a:t>Momento 3: Toma de decisiones.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Preguntas de cierre.</a:t>
            </a:r>
          </a:p>
        </p:txBody>
      </p:sp>
    </p:spTree>
    <p:extLst>
      <p:ext uri="{BB962C8B-B14F-4D97-AF65-F5344CB8AC3E}">
        <p14:creationId xmlns:p14="http://schemas.microsoft.com/office/powerpoint/2010/main" val="33548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05B3166B-E325-0E87-5DC4-73051AD018A4}"/>
              </a:ext>
            </a:extLst>
          </p:cNvPr>
          <p:cNvSpPr txBox="1"/>
          <p:nvPr/>
        </p:nvSpPr>
        <p:spPr>
          <a:xfrm>
            <a:off x="481781" y="2298521"/>
            <a:ext cx="1100439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Presentación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Reporte de seguimiento de estudiantes con trayectoria interrumpida o irregular</a:t>
            </a:r>
          </a:p>
        </p:txBody>
      </p:sp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6058C1E1-20C6-00BC-7911-EEE1122F7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6458EBCE-7655-3A74-5EBA-43669C594550}"/>
              </a:ext>
            </a:extLst>
          </p:cNvPr>
          <p:cNvSpPr/>
          <p:nvPr/>
        </p:nvSpPr>
        <p:spPr>
          <a:xfrm rot="10800000">
            <a:off x="1061356" y="4559479"/>
            <a:ext cx="10069285" cy="167608"/>
          </a:xfrm>
          <a:prstGeom prst="rect">
            <a:avLst/>
          </a:prstGeom>
          <a:solidFill>
            <a:srgbClr val="39B8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5;p3">
            <a:extLst>
              <a:ext uri="{FF2B5EF4-FFF2-40B4-BE49-F238E27FC236}">
                <a16:creationId xmlns:a16="http://schemas.microsoft.com/office/drawing/2014/main" id="{649AA983-97E9-2B89-1F94-BB21CF940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2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;p3">
            <a:extLst>
              <a:ext uri="{FF2B5EF4-FFF2-40B4-BE49-F238E27FC236}">
                <a16:creationId xmlns:a16="http://schemas.microsoft.com/office/drawing/2014/main" id="{82614F45-61F5-83C5-1776-A2C5B8B3D5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lementos multimedia en línea 6" title="Reportes para el seguimiento de estudiantes con  trayectorias interrumpidas o irregulares">
            <a:hlinkClick r:id="" action="ppaction://media"/>
            <a:extLst>
              <a:ext uri="{FF2B5EF4-FFF2-40B4-BE49-F238E27FC236}">
                <a16:creationId xmlns:a16="http://schemas.microsoft.com/office/drawing/2014/main" id="{091B5EF9-B327-D378-E1B8-0A8EBD94E2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1781" y="951290"/>
            <a:ext cx="11550274" cy="5773969"/>
          </a:xfrm>
          <a:prstGeom prst="rect">
            <a:avLst/>
          </a:prstGeom>
        </p:spPr>
      </p:pic>
      <p:sp>
        <p:nvSpPr>
          <p:cNvPr id="8" name="Google Shape;186;p6">
            <a:extLst>
              <a:ext uri="{FF2B5EF4-FFF2-40B4-BE49-F238E27FC236}">
                <a16:creationId xmlns:a16="http://schemas.microsoft.com/office/drawing/2014/main" id="{2EB5CA64-2C07-B520-6EFB-0E2EF69CCE28}"/>
              </a:ext>
            </a:extLst>
          </p:cNvPr>
          <p:cNvSpPr txBox="1"/>
          <p:nvPr/>
        </p:nvSpPr>
        <p:spPr>
          <a:xfrm>
            <a:off x="481781" y="318710"/>
            <a:ext cx="4901982" cy="552253"/>
          </a:xfrm>
          <a:prstGeom prst="rect">
            <a:avLst/>
          </a:prstGeom>
          <a:solidFill>
            <a:srgbClr val="D15765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¿Qué es el Reporte?</a:t>
            </a:r>
            <a:endParaRPr kumimoji="0" lang="es-CL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6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3;p14">
            <a:extLst>
              <a:ext uri="{FF2B5EF4-FFF2-40B4-BE49-F238E27FC236}">
                <a16:creationId xmlns:a16="http://schemas.microsoft.com/office/drawing/2014/main" id="{64BA6D61-4D06-E24C-E601-C8FE5D585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6">
            <a:extLst>
              <a:ext uri="{FF2B5EF4-FFF2-40B4-BE49-F238E27FC236}">
                <a16:creationId xmlns:a16="http://schemas.microsoft.com/office/drawing/2014/main" id="{8B8979CA-624D-D75D-93B2-D5FB4DFC94AF}"/>
              </a:ext>
            </a:extLst>
          </p:cNvPr>
          <p:cNvSpPr txBox="1"/>
          <p:nvPr/>
        </p:nvSpPr>
        <p:spPr>
          <a:xfrm>
            <a:off x="481780" y="892437"/>
            <a:ext cx="8598845" cy="552253"/>
          </a:xfrm>
          <a:prstGeom prst="rect">
            <a:avLst/>
          </a:prstGeom>
          <a:solidFill>
            <a:srgbClr val="38B894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¿Qué más hay que saber del Reporte?</a:t>
            </a:r>
            <a:endParaRPr kumimoji="0" lang="es-CL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22;p8">
            <a:extLst>
              <a:ext uri="{FF2B5EF4-FFF2-40B4-BE49-F238E27FC236}">
                <a16:creationId xmlns:a16="http://schemas.microsoft.com/office/drawing/2014/main" id="{5951EBCB-E3F7-59A0-0911-EB991A00B3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8;p14">
            <a:extLst>
              <a:ext uri="{FF2B5EF4-FFF2-40B4-BE49-F238E27FC236}">
                <a16:creationId xmlns:a16="http://schemas.microsoft.com/office/drawing/2014/main" id="{8793A933-B240-4289-7698-64F675BDDEC5}"/>
              </a:ext>
            </a:extLst>
          </p:cNvPr>
          <p:cNvSpPr/>
          <p:nvPr/>
        </p:nvSpPr>
        <p:spPr>
          <a:xfrm rot="10800000">
            <a:off x="481781" y="557744"/>
            <a:ext cx="10256576" cy="50824"/>
          </a:xfrm>
          <a:prstGeom prst="rect">
            <a:avLst/>
          </a:prstGeom>
          <a:solidFill>
            <a:srgbClr val="F7AA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0452EB7-97E0-A369-C9AA-D5CB5F84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46" y="1940790"/>
            <a:ext cx="7309183" cy="4632025"/>
          </a:xfrm>
        </p:spPr>
        <p:txBody>
          <a:bodyPr>
            <a:normAutofit fontScale="92500" lnSpcReduction="20000"/>
          </a:bodyPr>
          <a:lstStyle/>
          <a:p>
            <a:r>
              <a:rPr lang="es-ES" sz="2600">
                <a:solidFill>
                  <a:schemeClr val="bg1"/>
                </a:solidFill>
              </a:rPr>
              <a:t>Información elaborada a partir de </a:t>
            </a:r>
            <a:r>
              <a:rPr lang="es-ES" sz="2600">
                <a:solidFill>
                  <a:schemeClr val="bg1"/>
                </a:solidFill>
                <a:highlight>
                  <a:srgbClr val="D15765"/>
                </a:highlight>
              </a:rPr>
              <a:t>datos de SIGE</a:t>
            </a:r>
            <a:r>
              <a:rPr lang="es-ES" sz="2600">
                <a:solidFill>
                  <a:schemeClr val="bg1"/>
                </a:solidFill>
              </a:rPr>
              <a:t>.</a:t>
            </a:r>
            <a:br>
              <a:rPr lang="es-ES" sz="2600">
                <a:solidFill>
                  <a:schemeClr val="bg1"/>
                </a:solidFill>
              </a:rPr>
            </a:br>
            <a:endParaRPr lang="es-ES" sz="2600">
              <a:solidFill>
                <a:schemeClr val="bg1"/>
              </a:solidFill>
            </a:endParaRPr>
          </a:p>
          <a:p>
            <a:r>
              <a:rPr lang="es-ES" sz="2600">
                <a:solidFill>
                  <a:schemeClr val="bg1"/>
                </a:solidFill>
              </a:rPr>
              <a:t>Enviados desde junio de 2022. Se envían </a:t>
            </a:r>
            <a:r>
              <a:rPr lang="es-ES" sz="2600">
                <a:solidFill>
                  <a:schemeClr val="bg1"/>
                </a:solidFill>
                <a:highlight>
                  <a:srgbClr val="D15765"/>
                </a:highlight>
              </a:rPr>
              <a:t>cada 2 meses</a:t>
            </a:r>
            <a:r>
              <a:rPr lang="es-ES" sz="2600">
                <a:solidFill>
                  <a:schemeClr val="bg1"/>
                </a:solidFill>
              </a:rPr>
              <a:t>.</a:t>
            </a:r>
            <a:br>
              <a:rPr lang="es-ES" sz="2600">
                <a:solidFill>
                  <a:schemeClr val="bg1"/>
                </a:solidFill>
                <a:highlight>
                  <a:srgbClr val="D15765"/>
                </a:highlight>
              </a:rPr>
            </a:br>
            <a:endParaRPr lang="es-ES" sz="2600">
              <a:solidFill>
                <a:schemeClr val="bg1"/>
              </a:solidFill>
              <a:highlight>
                <a:srgbClr val="D15765"/>
              </a:highlight>
            </a:endParaRPr>
          </a:p>
          <a:p>
            <a:r>
              <a:rPr lang="es-ES" sz="2600">
                <a:solidFill>
                  <a:schemeClr val="bg1"/>
                </a:solidFill>
              </a:rPr>
              <a:t>Reporte separado para matrícula de Educación de Personas Jóvenes y Adultas (EPJA)</a:t>
            </a:r>
            <a:r>
              <a:rPr lang="es-CL" sz="2600">
                <a:solidFill>
                  <a:schemeClr val="bg1"/>
                </a:solidFill>
              </a:rPr>
              <a:t>.</a:t>
            </a:r>
            <a:br>
              <a:rPr lang="es-CL" sz="2600">
                <a:solidFill>
                  <a:schemeClr val="bg1"/>
                </a:solidFill>
              </a:rPr>
            </a:br>
            <a:endParaRPr lang="es-CL" sz="2600">
              <a:solidFill>
                <a:schemeClr val="bg1"/>
              </a:solidFill>
            </a:endParaRPr>
          </a:p>
          <a:p>
            <a:r>
              <a:rPr lang="es-CL" sz="2600">
                <a:solidFill>
                  <a:schemeClr val="bg1"/>
                </a:solidFill>
              </a:rPr>
              <a:t>Incluye nómina de estudiantes 2021 sin matrícula vigente.</a:t>
            </a:r>
            <a:br>
              <a:rPr lang="es-CL" sz="2600">
                <a:solidFill>
                  <a:schemeClr val="bg1"/>
                </a:solidFill>
              </a:rPr>
            </a:br>
            <a:endParaRPr lang="es-CL" sz="2600">
              <a:solidFill>
                <a:schemeClr val="bg1"/>
              </a:solidFill>
            </a:endParaRPr>
          </a:p>
          <a:p>
            <a:r>
              <a:rPr lang="es-CL" sz="2600">
                <a:solidFill>
                  <a:schemeClr val="bg1"/>
                </a:solidFill>
              </a:rPr>
              <a:t>Incluye información 2022:</a:t>
            </a:r>
          </a:p>
          <a:p>
            <a:pPr lvl="1"/>
            <a:r>
              <a:rPr lang="es-CL" sz="2600">
                <a:solidFill>
                  <a:schemeClr val="bg1"/>
                </a:solidFill>
              </a:rPr>
              <a:t>Asistencia final.</a:t>
            </a:r>
          </a:p>
          <a:p>
            <a:pPr lvl="1"/>
            <a:r>
              <a:rPr lang="es-CL" sz="2600">
                <a:solidFill>
                  <a:schemeClr val="bg1"/>
                </a:solidFill>
              </a:rPr>
              <a:t>Certificados de validación de estudios.</a:t>
            </a:r>
            <a:br>
              <a:rPr lang="es-ES" b="1">
                <a:solidFill>
                  <a:srgbClr val="FE9E02"/>
                </a:solidFill>
              </a:rPr>
            </a:br>
            <a:endParaRPr lang="es-ES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3F72478-7E00-80C2-C0B1-F460D7D4B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081" y="1940790"/>
            <a:ext cx="3420578" cy="444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066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05B3166B-E325-0E87-5DC4-73051AD018A4}"/>
              </a:ext>
            </a:extLst>
          </p:cNvPr>
          <p:cNvSpPr txBox="1"/>
          <p:nvPr/>
        </p:nvSpPr>
        <p:spPr>
          <a:xfrm>
            <a:off x="1100087" y="2570160"/>
            <a:ext cx="999181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Conociendo el reporte 2023</a:t>
            </a:r>
          </a:p>
        </p:txBody>
      </p:sp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6058C1E1-20C6-00BC-7911-EEE1122F7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6458EBCE-7655-3A74-5EBA-43669C594550}"/>
              </a:ext>
            </a:extLst>
          </p:cNvPr>
          <p:cNvSpPr/>
          <p:nvPr/>
        </p:nvSpPr>
        <p:spPr>
          <a:xfrm rot="10800000">
            <a:off x="1061350" y="4241077"/>
            <a:ext cx="10069285" cy="167608"/>
          </a:xfrm>
          <a:prstGeom prst="rect">
            <a:avLst/>
          </a:prstGeom>
          <a:solidFill>
            <a:srgbClr val="39B8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5;p3">
            <a:extLst>
              <a:ext uri="{FF2B5EF4-FFF2-40B4-BE49-F238E27FC236}">
                <a16:creationId xmlns:a16="http://schemas.microsoft.com/office/drawing/2014/main" id="{649AA983-97E9-2B89-1F94-BB21CF940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4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7730C366-7642-86B9-2D8B-B0497362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6771" y="461894"/>
            <a:ext cx="9584221" cy="5934211"/>
          </a:xfrm>
        </p:spPr>
      </p:pic>
      <p:sp>
        <p:nvSpPr>
          <p:cNvPr id="4" name="Google Shape;186;p6">
            <a:extLst>
              <a:ext uri="{FF2B5EF4-FFF2-40B4-BE49-F238E27FC236}">
                <a16:creationId xmlns:a16="http://schemas.microsoft.com/office/drawing/2014/main" id="{298ED689-BEFB-9D05-6718-5122A5E21EC7}"/>
              </a:ext>
            </a:extLst>
          </p:cNvPr>
          <p:cNvSpPr txBox="1"/>
          <p:nvPr/>
        </p:nvSpPr>
        <p:spPr>
          <a:xfrm>
            <a:off x="355032" y="279283"/>
            <a:ext cx="5740968" cy="358354"/>
          </a:xfrm>
          <a:prstGeom prst="rect">
            <a:avLst/>
          </a:prstGeom>
          <a:solidFill>
            <a:srgbClr val="D15765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Situaciones de estudiantes que presenta el reporte</a:t>
            </a:r>
            <a:endParaRPr kumimoji="0" lang="es-CL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84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7730C366-7642-86B9-2D8B-B0497362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3889" y="461894"/>
            <a:ext cx="9584221" cy="5934211"/>
          </a:xfr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1728A23-AA94-7EB2-C0BF-6696E45C9F1C}"/>
              </a:ext>
            </a:extLst>
          </p:cNvPr>
          <p:cNvSpPr/>
          <p:nvPr/>
        </p:nvSpPr>
        <p:spPr>
          <a:xfrm>
            <a:off x="4167277" y="461894"/>
            <a:ext cx="6907794" cy="3469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4604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a3fbc6-66c8-46ff-a3c2-985761838748" xsi:nil="true"/>
    <lcf76f155ced4ddcb4097134ff3c332f xmlns="75b17cb6-1723-4852-a07e-a71b4be17be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381947F2F66F4A9A3C09815912B4D4" ma:contentTypeVersion="13" ma:contentTypeDescription="Crear nuevo documento." ma:contentTypeScope="" ma:versionID="c3a94c4e4d95d55ddb0ece98ad077577">
  <xsd:schema xmlns:xsd="http://www.w3.org/2001/XMLSchema" xmlns:xs="http://www.w3.org/2001/XMLSchema" xmlns:p="http://schemas.microsoft.com/office/2006/metadata/properties" xmlns:ns2="75b17cb6-1723-4852-a07e-a71b4be17be0" xmlns:ns3="05a3fbc6-66c8-46ff-a3c2-985761838748" targetNamespace="http://schemas.microsoft.com/office/2006/metadata/properties" ma:root="true" ma:fieldsID="ed77e0d5b860587654216a5a2c413857" ns2:_="" ns3:_="">
    <xsd:import namespace="75b17cb6-1723-4852-a07e-a71b4be17be0"/>
    <xsd:import namespace="05a3fbc6-66c8-46ff-a3c2-985761838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17cb6-1723-4852-a07e-a71b4be17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3fbc6-66c8-46ff-a3c2-9857618387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afc8771-2aab-4756-863e-4b0f4a854155}" ma:internalName="TaxCatchAll" ma:showField="CatchAllData" ma:web="05a3fbc6-66c8-46ff-a3c2-9857618387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E7C3CF-EC48-471E-9A0D-9B2D5DC5D5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C6ED40-5523-4D87-99C0-E2B7A8653D54}">
  <ds:schemaRefs>
    <ds:schemaRef ds:uri="05a3fbc6-66c8-46ff-a3c2-985761838748"/>
    <ds:schemaRef ds:uri="75b17cb6-1723-4852-a07e-a71b4be17b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F6A88D-D6E0-46F6-BC95-E83C3E24D087}">
  <ds:schemaRefs>
    <ds:schemaRef ds:uri="05a3fbc6-66c8-46ff-a3c2-985761838748"/>
    <ds:schemaRef ds:uri="75b17cb6-1723-4852-a07e-a71b4be17b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Microsoft Office PowerPoint</Application>
  <PresentationFormat>Panorámica</PresentationFormat>
  <Paragraphs>118</Paragraphs>
  <Slides>23</Slides>
  <Notes>23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Daniela Zenteno Gazmuri</cp:lastModifiedBy>
  <cp:revision>57</cp:revision>
  <cp:lastPrinted>2022-03-25T17:24:09Z</cp:lastPrinted>
  <dcterms:created xsi:type="dcterms:W3CDTF">2022-03-25T15:23:39Z</dcterms:created>
  <dcterms:modified xsi:type="dcterms:W3CDTF">2023-06-15T20:08:42Z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0x01010037381947F2F66F4A9A3C09815912B4D4</vt:lpwstr>
  </property>
  <property fmtid="{D5CDD505-2E9C-101B-9397-08002B2CF9AE}" pid="3" name="MediaServiceImageTags">
    <vt:lpwstr/>
  </property>
</Properties>
</file>