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756" r:id="rId5"/>
    <p:sldId id="757" r:id="rId6"/>
    <p:sldId id="733" r:id="rId7"/>
    <p:sldId id="764" r:id="rId8"/>
    <p:sldId id="579" r:id="rId9"/>
    <p:sldId id="755" r:id="rId10"/>
    <p:sldId id="544" r:id="rId11"/>
    <p:sldId id="759" r:id="rId12"/>
    <p:sldId id="553" r:id="rId13"/>
    <p:sldId id="762" r:id="rId14"/>
    <p:sldId id="763" r:id="rId15"/>
    <p:sldId id="761" r:id="rId16"/>
    <p:sldId id="765" r:id="rId1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5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F8FDCE-303B-4927-9031-0069ADEA8741}" v="5169" dt="2023-06-14T23:24:18.024"/>
    <p1510:client id="{1F9386D8-851C-4EE0-BDE9-05A7E081F4F0}" v="3765" dt="2023-06-14T23:32:02.001"/>
    <p1510:client id="{F315351A-F3FD-9819-A910-E31CCB458684}" v="959" dt="2023-06-15T17:03:13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9E91BB-9E53-477F-9C7D-984C224A944A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CL"/>
        </a:p>
      </dgm:t>
    </dgm:pt>
    <dgm:pt modelId="{9D515E24-ECB7-4FE2-BC8A-0CDE03490051}">
      <dgm:prSet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Objetivo del taller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(5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F42AB645-15FF-47CE-88EC-1AEA6EB75858}" type="parTrans" cxnId="{2394BD18-49C3-4969-B7AB-8EDB6ED4E73F}">
      <dgm:prSet/>
      <dgm:spPr/>
      <dgm:t>
        <a:bodyPr/>
        <a:lstStyle/>
        <a:p>
          <a:pPr algn="ctr"/>
          <a:endParaRPr lang="es-CL" sz="2000"/>
        </a:p>
      </dgm:t>
    </dgm:pt>
    <dgm:pt modelId="{A2F083CA-925A-4213-85A9-828977FF39AE}" type="sibTrans" cxnId="{2394BD18-49C3-4969-B7AB-8EDB6ED4E73F}">
      <dgm:prSet/>
      <dgm:spPr/>
      <dgm:t>
        <a:bodyPr/>
        <a:lstStyle/>
        <a:p>
          <a:pPr algn="ctr"/>
          <a:endParaRPr lang="es-CL" sz="2000"/>
        </a:p>
      </dgm:t>
    </dgm:pt>
    <dgm:pt modelId="{5EB6A9C5-3528-45B5-B43D-C2683F72E980}">
      <dgm:prSet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Presentación del Reporte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(15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E6475DA8-81A9-46B2-B979-3CDA1922A4F8}" type="parTrans" cxnId="{7FD5E842-9C36-4AEF-8F9C-FD68354341B5}">
      <dgm:prSet/>
      <dgm:spPr/>
      <dgm:t>
        <a:bodyPr/>
        <a:lstStyle/>
        <a:p>
          <a:pPr algn="ctr"/>
          <a:endParaRPr lang="es-CL" sz="2000"/>
        </a:p>
      </dgm:t>
    </dgm:pt>
    <dgm:pt modelId="{7E3CB13B-433D-416F-9C4F-3D1B52652D48}" type="sibTrans" cxnId="{7FD5E842-9C36-4AEF-8F9C-FD68354341B5}">
      <dgm:prSet/>
      <dgm:spPr/>
      <dgm:t>
        <a:bodyPr/>
        <a:lstStyle/>
        <a:p>
          <a:pPr algn="ctr"/>
          <a:endParaRPr lang="es-CL" sz="2000"/>
        </a:p>
      </dgm:t>
    </dgm:pt>
    <dgm:pt modelId="{97F702F4-FC04-411A-918E-6807A09B8D18}">
      <dgm:prSet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Momento 1: Detección de situaciones a partir del Reporte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(30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5114E512-1A03-4B04-B46D-3E0EC69661FB}" type="parTrans" cxnId="{20E13E54-F2D4-4E95-888E-5A8E1CD06E74}">
      <dgm:prSet/>
      <dgm:spPr/>
      <dgm:t>
        <a:bodyPr/>
        <a:lstStyle/>
        <a:p>
          <a:pPr algn="ctr"/>
          <a:endParaRPr lang="es-CL" sz="2000"/>
        </a:p>
      </dgm:t>
    </dgm:pt>
    <dgm:pt modelId="{C4CCE78E-6541-40B5-9A1A-7BCB959C7F5A}" type="sibTrans" cxnId="{20E13E54-F2D4-4E95-888E-5A8E1CD06E74}">
      <dgm:prSet/>
      <dgm:spPr/>
      <dgm:t>
        <a:bodyPr/>
        <a:lstStyle/>
        <a:p>
          <a:pPr algn="ctr"/>
          <a:endParaRPr lang="es-CL" sz="2000"/>
        </a:p>
      </dgm:t>
    </dgm:pt>
    <dgm:pt modelId="{9903424B-B761-403B-AD49-02D690E818BC}">
      <dgm:prSet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Momento 2: Priorización de problemas o desafíos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(20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5671F65F-730E-44BF-9D92-F1978890C4A4}" type="parTrans" cxnId="{9CFB5718-5BD1-4F7C-9667-D3204370C344}">
      <dgm:prSet/>
      <dgm:spPr/>
      <dgm:t>
        <a:bodyPr/>
        <a:lstStyle/>
        <a:p>
          <a:pPr algn="ctr"/>
          <a:endParaRPr lang="es-CL" sz="2000"/>
        </a:p>
      </dgm:t>
    </dgm:pt>
    <dgm:pt modelId="{286B7B00-83F4-4C3F-B305-020C80B2DD82}" type="sibTrans" cxnId="{9CFB5718-5BD1-4F7C-9667-D3204370C344}">
      <dgm:prSet/>
      <dgm:spPr/>
      <dgm:t>
        <a:bodyPr/>
        <a:lstStyle/>
        <a:p>
          <a:pPr algn="ctr"/>
          <a:endParaRPr lang="es-CL" sz="2000"/>
        </a:p>
      </dgm:t>
    </dgm:pt>
    <dgm:pt modelId="{8E65B82A-F117-4D50-BF83-99A0767602D6}">
      <dgm:prSet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Momento 3: Toma de decisiones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(20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1D5FE29B-B2B2-4E10-A11E-F645D3C5E1A2}" type="parTrans" cxnId="{C83FEC97-1E07-4DEF-9D5D-0573790CC517}">
      <dgm:prSet/>
      <dgm:spPr/>
      <dgm:t>
        <a:bodyPr/>
        <a:lstStyle/>
        <a:p>
          <a:pPr algn="ctr"/>
          <a:endParaRPr lang="es-CL" sz="2000"/>
        </a:p>
      </dgm:t>
    </dgm:pt>
    <dgm:pt modelId="{3E27102F-6B26-48D4-A06D-B9F2086565AE}" type="sibTrans" cxnId="{C83FEC97-1E07-4DEF-9D5D-0573790CC517}">
      <dgm:prSet/>
      <dgm:spPr/>
      <dgm:t>
        <a:bodyPr/>
        <a:lstStyle/>
        <a:p>
          <a:pPr algn="ctr"/>
          <a:endParaRPr lang="es-CL" sz="2000"/>
        </a:p>
      </dgm:t>
    </dgm:pt>
    <dgm:pt modelId="{E1F44BC7-FA89-47D7-84D1-B9E32FE12169}">
      <dgm:prSet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Preguntas de cierre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(10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13460D5F-AEA4-4342-A9E1-BF9C7F3A2B65}" type="parTrans" cxnId="{8982949B-2988-4197-94AC-5BB89AC0120C}">
      <dgm:prSet/>
      <dgm:spPr/>
      <dgm:t>
        <a:bodyPr/>
        <a:lstStyle/>
        <a:p>
          <a:pPr algn="ctr"/>
          <a:endParaRPr lang="es-CL" sz="2000"/>
        </a:p>
      </dgm:t>
    </dgm:pt>
    <dgm:pt modelId="{636E3556-AF7B-4D28-BB9D-BA07C10D6EDA}" type="sibTrans" cxnId="{8982949B-2988-4197-94AC-5BB89AC0120C}">
      <dgm:prSet/>
      <dgm:spPr/>
      <dgm:t>
        <a:bodyPr/>
        <a:lstStyle/>
        <a:p>
          <a:pPr algn="ctr"/>
          <a:endParaRPr lang="es-CL" sz="2000"/>
        </a:p>
      </dgm:t>
    </dgm:pt>
    <dgm:pt modelId="{B9DFEE14-E4B9-486D-8EAB-1D49F6DDFFBC}" type="pres">
      <dgm:prSet presAssocID="{BF9E91BB-9E53-477F-9C7D-984C224A944A}" presName="CompostProcess" presStyleCnt="0">
        <dgm:presLayoutVars>
          <dgm:dir/>
          <dgm:resizeHandles val="exact"/>
        </dgm:presLayoutVars>
      </dgm:prSet>
      <dgm:spPr/>
    </dgm:pt>
    <dgm:pt modelId="{D761A45A-3B07-4A6D-A6C4-8E4DFCCB016A}" type="pres">
      <dgm:prSet presAssocID="{BF9E91BB-9E53-477F-9C7D-984C224A944A}" presName="arrow" presStyleLbl="bgShp" presStyleIdx="0" presStyleCnt="1"/>
      <dgm:spPr/>
    </dgm:pt>
    <dgm:pt modelId="{D22BF69F-DA50-468D-81A6-EF8422720E83}" type="pres">
      <dgm:prSet presAssocID="{BF9E91BB-9E53-477F-9C7D-984C224A944A}" presName="linearProcess" presStyleCnt="0"/>
      <dgm:spPr/>
    </dgm:pt>
    <dgm:pt modelId="{0E2AB228-C769-4A3C-BAF2-82BF9877FBB4}" type="pres">
      <dgm:prSet presAssocID="{9D515E24-ECB7-4FE2-BC8A-0CDE03490051}" presName="textNode" presStyleLbl="node1" presStyleIdx="0" presStyleCnt="6">
        <dgm:presLayoutVars>
          <dgm:bulletEnabled val="1"/>
        </dgm:presLayoutVars>
      </dgm:prSet>
      <dgm:spPr/>
    </dgm:pt>
    <dgm:pt modelId="{035FC583-583A-4D13-B00E-80132493A6B7}" type="pres">
      <dgm:prSet presAssocID="{A2F083CA-925A-4213-85A9-828977FF39AE}" presName="sibTrans" presStyleCnt="0"/>
      <dgm:spPr/>
    </dgm:pt>
    <dgm:pt modelId="{038AAC0D-FAFF-4A64-AB04-641AEE9A0D6E}" type="pres">
      <dgm:prSet presAssocID="{5EB6A9C5-3528-45B5-B43D-C2683F72E980}" presName="textNode" presStyleLbl="node1" presStyleIdx="1" presStyleCnt="6">
        <dgm:presLayoutVars>
          <dgm:bulletEnabled val="1"/>
        </dgm:presLayoutVars>
      </dgm:prSet>
      <dgm:spPr/>
    </dgm:pt>
    <dgm:pt modelId="{032AEED2-B3DF-4C80-8633-2050848E61A1}" type="pres">
      <dgm:prSet presAssocID="{7E3CB13B-433D-416F-9C4F-3D1B52652D48}" presName="sibTrans" presStyleCnt="0"/>
      <dgm:spPr/>
    </dgm:pt>
    <dgm:pt modelId="{E1D7AD6E-0CB3-42A4-BC86-702F1588BAB1}" type="pres">
      <dgm:prSet presAssocID="{97F702F4-FC04-411A-918E-6807A09B8D18}" presName="textNode" presStyleLbl="node1" presStyleIdx="2" presStyleCnt="6">
        <dgm:presLayoutVars>
          <dgm:bulletEnabled val="1"/>
        </dgm:presLayoutVars>
      </dgm:prSet>
      <dgm:spPr/>
    </dgm:pt>
    <dgm:pt modelId="{9DB026F2-C769-4A8E-AA58-6D749004427F}" type="pres">
      <dgm:prSet presAssocID="{C4CCE78E-6541-40B5-9A1A-7BCB959C7F5A}" presName="sibTrans" presStyleCnt="0"/>
      <dgm:spPr/>
    </dgm:pt>
    <dgm:pt modelId="{489C3C45-092B-46E8-8232-A0169BA7CFD8}" type="pres">
      <dgm:prSet presAssocID="{9903424B-B761-403B-AD49-02D690E818BC}" presName="textNode" presStyleLbl="node1" presStyleIdx="3" presStyleCnt="6">
        <dgm:presLayoutVars>
          <dgm:bulletEnabled val="1"/>
        </dgm:presLayoutVars>
      </dgm:prSet>
      <dgm:spPr/>
    </dgm:pt>
    <dgm:pt modelId="{18FF7F86-6728-4253-95CA-978AE4E45543}" type="pres">
      <dgm:prSet presAssocID="{286B7B00-83F4-4C3F-B305-020C80B2DD82}" presName="sibTrans" presStyleCnt="0"/>
      <dgm:spPr/>
    </dgm:pt>
    <dgm:pt modelId="{7CA8E182-04E6-4934-A5E5-6D8A8AC583C6}" type="pres">
      <dgm:prSet presAssocID="{8E65B82A-F117-4D50-BF83-99A0767602D6}" presName="textNode" presStyleLbl="node1" presStyleIdx="4" presStyleCnt="6">
        <dgm:presLayoutVars>
          <dgm:bulletEnabled val="1"/>
        </dgm:presLayoutVars>
      </dgm:prSet>
      <dgm:spPr/>
    </dgm:pt>
    <dgm:pt modelId="{66CE2866-0E4D-48CC-8F91-599A4254BB95}" type="pres">
      <dgm:prSet presAssocID="{3E27102F-6B26-48D4-A06D-B9F2086565AE}" presName="sibTrans" presStyleCnt="0"/>
      <dgm:spPr/>
    </dgm:pt>
    <dgm:pt modelId="{13204654-067D-4019-BB32-5D6A650BE37E}" type="pres">
      <dgm:prSet presAssocID="{E1F44BC7-FA89-47D7-84D1-B9E32FE12169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9CFB5718-5BD1-4F7C-9667-D3204370C344}" srcId="{BF9E91BB-9E53-477F-9C7D-984C224A944A}" destId="{9903424B-B761-403B-AD49-02D690E818BC}" srcOrd="3" destOrd="0" parTransId="{5671F65F-730E-44BF-9D92-F1978890C4A4}" sibTransId="{286B7B00-83F4-4C3F-B305-020C80B2DD82}"/>
    <dgm:cxn modelId="{2394BD18-49C3-4969-B7AB-8EDB6ED4E73F}" srcId="{BF9E91BB-9E53-477F-9C7D-984C224A944A}" destId="{9D515E24-ECB7-4FE2-BC8A-0CDE03490051}" srcOrd="0" destOrd="0" parTransId="{F42AB645-15FF-47CE-88EC-1AEA6EB75858}" sibTransId="{A2F083CA-925A-4213-85A9-828977FF39AE}"/>
    <dgm:cxn modelId="{132E1D1D-8812-46D8-A2C9-F12B6803C36A}" type="presOf" srcId="{97F702F4-FC04-411A-918E-6807A09B8D18}" destId="{E1D7AD6E-0CB3-42A4-BC86-702F1588BAB1}" srcOrd="0" destOrd="0" presId="urn:microsoft.com/office/officeart/2005/8/layout/hProcess9"/>
    <dgm:cxn modelId="{7FD5E842-9C36-4AEF-8F9C-FD68354341B5}" srcId="{BF9E91BB-9E53-477F-9C7D-984C224A944A}" destId="{5EB6A9C5-3528-45B5-B43D-C2683F72E980}" srcOrd="1" destOrd="0" parTransId="{E6475DA8-81A9-46B2-B979-3CDA1922A4F8}" sibTransId="{7E3CB13B-433D-416F-9C4F-3D1B52652D48}"/>
    <dgm:cxn modelId="{4B7F5B4C-DD7A-4190-A0BB-9F5D8A812B61}" type="presOf" srcId="{E1F44BC7-FA89-47D7-84D1-B9E32FE12169}" destId="{13204654-067D-4019-BB32-5D6A650BE37E}" srcOrd="0" destOrd="0" presId="urn:microsoft.com/office/officeart/2005/8/layout/hProcess9"/>
    <dgm:cxn modelId="{20E13E54-F2D4-4E95-888E-5A8E1CD06E74}" srcId="{BF9E91BB-9E53-477F-9C7D-984C224A944A}" destId="{97F702F4-FC04-411A-918E-6807A09B8D18}" srcOrd="2" destOrd="0" parTransId="{5114E512-1A03-4B04-B46D-3E0EC69661FB}" sibTransId="{C4CCE78E-6541-40B5-9A1A-7BCB959C7F5A}"/>
    <dgm:cxn modelId="{25ED837F-47B4-4D43-BD77-B8DC65085393}" type="presOf" srcId="{BF9E91BB-9E53-477F-9C7D-984C224A944A}" destId="{B9DFEE14-E4B9-486D-8EAB-1D49F6DDFFBC}" srcOrd="0" destOrd="0" presId="urn:microsoft.com/office/officeart/2005/8/layout/hProcess9"/>
    <dgm:cxn modelId="{C83FEC97-1E07-4DEF-9D5D-0573790CC517}" srcId="{BF9E91BB-9E53-477F-9C7D-984C224A944A}" destId="{8E65B82A-F117-4D50-BF83-99A0767602D6}" srcOrd="4" destOrd="0" parTransId="{1D5FE29B-B2B2-4E10-A11E-F645D3C5E1A2}" sibTransId="{3E27102F-6B26-48D4-A06D-B9F2086565AE}"/>
    <dgm:cxn modelId="{8982949B-2988-4197-94AC-5BB89AC0120C}" srcId="{BF9E91BB-9E53-477F-9C7D-984C224A944A}" destId="{E1F44BC7-FA89-47D7-84D1-B9E32FE12169}" srcOrd="5" destOrd="0" parTransId="{13460D5F-AEA4-4342-A9E1-BF9C7F3A2B65}" sibTransId="{636E3556-AF7B-4D28-BB9D-BA07C10D6EDA}"/>
    <dgm:cxn modelId="{82BE3DD1-FD0C-426D-951C-8E355ABF833F}" type="presOf" srcId="{9903424B-B761-403B-AD49-02D690E818BC}" destId="{489C3C45-092B-46E8-8232-A0169BA7CFD8}" srcOrd="0" destOrd="0" presId="urn:microsoft.com/office/officeart/2005/8/layout/hProcess9"/>
    <dgm:cxn modelId="{66DCD9D2-1D1C-419B-957A-B1DE442E27D2}" type="presOf" srcId="{5EB6A9C5-3528-45B5-B43D-C2683F72E980}" destId="{038AAC0D-FAFF-4A64-AB04-641AEE9A0D6E}" srcOrd="0" destOrd="0" presId="urn:microsoft.com/office/officeart/2005/8/layout/hProcess9"/>
    <dgm:cxn modelId="{7DB5D9F1-EC5F-4F1A-AB8B-01848EAD50B4}" type="presOf" srcId="{8E65B82A-F117-4D50-BF83-99A0767602D6}" destId="{7CA8E182-04E6-4934-A5E5-6D8A8AC583C6}" srcOrd="0" destOrd="0" presId="urn:microsoft.com/office/officeart/2005/8/layout/hProcess9"/>
    <dgm:cxn modelId="{2579B4F3-E40C-4144-A18C-089A573B3B99}" type="presOf" srcId="{9D515E24-ECB7-4FE2-BC8A-0CDE03490051}" destId="{0E2AB228-C769-4A3C-BAF2-82BF9877FBB4}" srcOrd="0" destOrd="0" presId="urn:microsoft.com/office/officeart/2005/8/layout/hProcess9"/>
    <dgm:cxn modelId="{06D5543E-6D1D-4887-BA1D-ABC40CA15BC0}" type="presParOf" srcId="{B9DFEE14-E4B9-486D-8EAB-1D49F6DDFFBC}" destId="{D761A45A-3B07-4A6D-A6C4-8E4DFCCB016A}" srcOrd="0" destOrd="0" presId="urn:microsoft.com/office/officeart/2005/8/layout/hProcess9"/>
    <dgm:cxn modelId="{0AA96DE1-FC1B-4CA4-9AD3-10C206FC5520}" type="presParOf" srcId="{B9DFEE14-E4B9-486D-8EAB-1D49F6DDFFBC}" destId="{D22BF69F-DA50-468D-81A6-EF8422720E83}" srcOrd="1" destOrd="0" presId="urn:microsoft.com/office/officeart/2005/8/layout/hProcess9"/>
    <dgm:cxn modelId="{3394F261-BEA2-4496-A3E4-DD91C0B292CE}" type="presParOf" srcId="{D22BF69F-DA50-468D-81A6-EF8422720E83}" destId="{0E2AB228-C769-4A3C-BAF2-82BF9877FBB4}" srcOrd="0" destOrd="0" presId="urn:microsoft.com/office/officeart/2005/8/layout/hProcess9"/>
    <dgm:cxn modelId="{E6750A0E-80B2-45B4-84A2-1B4C5DB7663D}" type="presParOf" srcId="{D22BF69F-DA50-468D-81A6-EF8422720E83}" destId="{035FC583-583A-4D13-B00E-80132493A6B7}" srcOrd="1" destOrd="0" presId="urn:microsoft.com/office/officeart/2005/8/layout/hProcess9"/>
    <dgm:cxn modelId="{5E559CD3-2D63-4449-AAE4-2468A2AA5016}" type="presParOf" srcId="{D22BF69F-DA50-468D-81A6-EF8422720E83}" destId="{038AAC0D-FAFF-4A64-AB04-641AEE9A0D6E}" srcOrd="2" destOrd="0" presId="urn:microsoft.com/office/officeart/2005/8/layout/hProcess9"/>
    <dgm:cxn modelId="{DC129E00-0230-42C4-8A83-3BDAC0B23A7F}" type="presParOf" srcId="{D22BF69F-DA50-468D-81A6-EF8422720E83}" destId="{032AEED2-B3DF-4C80-8633-2050848E61A1}" srcOrd="3" destOrd="0" presId="urn:microsoft.com/office/officeart/2005/8/layout/hProcess9"/>
    <dgm:cxn modelId="{297722B8-DF31-47F3-87A3-B064FD5F4F34}" type="presParOf" srcId="{D22BF69F-DA50-468D-81A6-EF8422720E83}" destId="{E1D7AD6E-0CB3-42A4-BC86-702F1588BAB1}" srcOrd="4" destOrd="0" presId="urn:microsoft.com/office/officeart/2005/8/layout/hProcess9"/>
    <dgm:cxn modelId="{628B4E6E-D42B-455D-939C-380A9846546F}" type="presParOf" srcId="{D22BF69F-DA50-468D-81A6-EF8422720E83}" destId="{9DB026F2-C769-4A8E-AA58-6D749004427F}" srcOrd="5" destOrd="0" presId="urn:microsoft.com/office/officeart/2005/8/layout/hProcess9"/>
    <dgm:cxn modelId="{51A60DE4-D009-48C9-860B-F4435BEF6060}" type="presParOf" srcId="{D22BF69F-DA50-468D-81A6-EF8422720E83}" destId="{489C3C45-092B-46E8-8232-A0169BA7CFD8}" srcOrd="6" destOrd="0" presId="urn:microsoft.com/office/officeart/2005/8/layout/hProcess9"/>
    <dgm:cxn modelId="{2447980E-B5DE-4329-B954-57CBEDAED34A}" type="presParOf" srcId="{D22BF69F-DA50-468D-81A6-EF8422720E83}" destId="{18FF7F86-6728-4253-95CA-978AE4E45543}" srcOrd="7" destOrd="0" presId="urn:microsoft.com/office/officeart/2005/8/layout/hProcess9"/>
    <dgm:cxn modelId="{A49C5C5B-CAE0-4A15-B97A-A278143C1555}" type="presParOf" srcId="{D22BF69F-DA50-468D-81A6-EF8422720E83}" destId="{7CA8E182-04E6-4934-A5E5-6D8A8AC583C6}" srcOrd="8" destOrd="0" presId="urn:microsoft.com/office/officeart/2005/8/layout/hProcess9"/>
    <dgm:cxn modelId="{27284807-8959-4548-8DAB-1A41B40C8C4B}" type="presParOf" srcId="{D22BF69F-DA50-468D-81A6-EF8422720E83}" destId="{66CE2866-0E4D-48CC-8F91-599A4254BB95}" srcOrd="9" destOrd="0" presId="urn:microsoft.com/office/officeart/2005/8/layout/hProcess9"/>
    <dgm:cxn modelId="{B107171D-400E-4261-9D95-E210454DDF85}" type="presParOf" srcId="{D22BF69F-DA50-468D-81A6-EF8422720E83}" destId="{13204654-067D-4019-BB32-5D6A650BE37E}" srcOrd="10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D780D0-DB2D-4FE7-8B34-3369A9AC6E3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86F384-6377-4F83-AB8C-D0D88DFADEFE}">
      <dgm:prSet phldrT="[Text]" phldr="0"/>
      <dgm:spPr/>
      <dgm:t>
        <a:bodyPr/>
        <a:lstStyle/>
        <a:p>
          <a:pPr rtl="0"/>
          <a:r>
            <a:rPr lang="en-US" dirty="0" err="1">
              <a:latin typeface="Calibri Light" panose="020F0302020204030204"/>
            </a:rPr>
            <a:t>Protocolos</a:t>
          </a:r>
          <a:r>
            <a:rPr lang="en-US" dirty="0">
              <a:latin typeface="Calibri Light" panose="020F0302020204030204"/>
            </a:rPr>
            <a:t> para </a:t>
          </a:r>
          <a:r>
            <a:rPr lang="en-US" dirty="0" err="1">
              <a:latin typeface="Calibri Light" panose="020F0302020204030204"/>
            </a:rPr>
            <a:t>el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seguimiento</a:t>
          </a:r>
          <a:r>
            <a:rPr lang="en-US" dirty="0">
              <a:latin typeface="Calibri Light" panose="020F0302020204030204"/>
            </a:rPr>
            <a:t> y </a:t>
          </a:r>
          <a:r>
            <a:rPr lang="en-US" dirty="0" err="1">
              <a:latin typeface="Calibri Light" panose="020F0302020204030204"/>
            </a:rPr>
            <a:t>acción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en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torno</a:t>
          </a:r>
          <a:r>
            <a:rPr lang="en-US" dirty="0">
              <a:latin typeface="Calibri Light" panose="020F0302020204030204"/>
            </a:rPr>
            <a:t> a </a:t>
          </a:r>
          <a:r>
            <a:rPr lang="en-US" dirty="0" err="1">
              <a:latin typeface="Calibri Light" panose="020F0302020204030204"/>
            </a:rPr>
            <a:t>inasistencia</a:t>
          </a:r>
          <a:endParaRPr lang="en-US" dirty="0"/>
        </a:p>
      </dgm:t>
    </dgm:pt>
    <dgm:pt modelId="{FA223E9D-1E94-4611-9BCF-C6409A6BE38C}" type="parTrans" cxnId="{97E60E77-9AFD-4FAB-905D-3DC60135A456}">
      <dgm:prSet/>
      <dgm:spPr/>
      <dgm:t>
        <a:bodyPr/>
        <a:lstStyle/>
        <a:p>
          <a:endParaRPr lang="en-US"/>
        </a:p>
      </dgm:t>
    </dgm:pt>
    <dgm:pt modelId="{70D1A23C-62D1-4BFD-B99A-E88045205E8F}" type="sibTrans" cxnId="{97E60E77-9AFD-4FAB-905D-3DC60135A456}">
      <dgm:prSet/>
      <dgm:spPr/>
      <dgm:t>
        <a:bodyPr/>
        <a:lstStyle/>
        <a:p>
          <a:endParaRPr lang="en-US"/>
        </a:p>
      </dgm:t>
    </dgm:pt>
    <dgm:pt modelId="{3FD0263A-4315-4E26-A81A-898C8C763CA8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Planes de </a:t>
          </a:r>
          <a:r>
            <a:rPr lang="en-US" dirty="0" err="1">
              <a:latin typeface="Calibri Light" panose="020F0302020204030204"/>
            </a:rPr>
            <a:t>apoyo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pedagógico</a:t>
          </a:r>
          <a:r>
            <a:rPr lang="en-US" dirty="0">
              <a:latin typeface="Calibri Light" panose="020F0302020204030204"/>
            </a:rPr>
            <a:t> y </a:t>
          </a:r>
          <a:r>
            <a:rPr lang="en-US" dirty="0" err="1">
              <a:latin typeface="Calibri Light" panose="020F0302020204030204"/>
            </a:rPr>
            <a:t>socioemocional</a:t>
          </a:r>
          <a:r>
            <a:rPr lang="en-US" dirty="0">
              <a:latin typeface="Calibri Light" panose="020F0302020204030204"/>
            </a:rPr>
            <a:t> (</a:t>
          </a:r>
          <a:r>
            <a:rPr lang="en-US" dirty="0" err="1">
              <a:latin typeface="Calibri Light" panose="020F0302020204030204"/>
            </a:rPr>
            <a:t>aplicando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instrumentos</a:t>
          </a:r>
          <a:r>
            <a:rPr lang="en-US" dirty="0">
              <a:latin typeface="Calibri Light" panose="020F0302020204030204"/>
            </a:rPr>
            <a:t> y </a:t>
          </a:r>
          <a:r>
            <a:rPr lang="en-US" dirty="0" err="1">
              <a:latin typeface="Calibri Light" panose="020F0302020204030204"/>
            </a:rPr>
            <a:t>normativa</a:t>
          </a:r>
          <a:r>
            <a:rPr lang="en-US" dirty="0">
              <a:latin typeface="Calibri Light" panose="020F0302020204030204"/>
            </a:rPr>
            <a:t> disponible) </a:t>
          </a:r>
          <a:endParaRPr lang="en-US" dirty="0"/>
        </a:p>
      </dgm:t>
    </dgm:pt>
    <dgm:pt modelId="{4569F6D6-93ED-4696-90E6-D963C04BCBF0}" type="parTrans" cxnId="{522C29BB-FEF2-4F07-892E-EE6EA41446B4}">
      <dgm:prSet/>
      <dgm:spPr/>
      <dgm:t>
        <a:bodyPr/>
        <a:lstStyle/>
        <a:p>
          <a:endParaRPr lang="en-US"/>
        </a:p>
      </dgm:t>
    </dgm:pt>
    <dgm:pt modelId="{A7454039-BAE6-4175-A538-341AC3A1C122}" type="sibTrans" cxnId="{522C29BB-FEF2-4F07-892E-EE6EA41446B4}">
      <dgm:prSet/>
      <dgm:spPr/>
      <dgm:t>
        <a:bodyPr/>
        <a:lstStyle/>
        <a:p>
          <a:endParaRPr lang="en-US"/>
        </a:p>
      </dgm:t>
    </dgm:pt>
    <dgm:pt modelId="{98448C78-6FAB-413C-B969-B086C9A2DD78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 </a:t>
          </a:r>
          <a:r>
            <a:rPr lang="en-US" dirty="0" err="1">
              <a:latin typeface="Calibri Light" panose="020F0302020204030204"/>
            </a:rPr>
            <a:t>Involucramiento</a:t>
          </a:r>
          <a:r>
            <a:rPr lang="en-US" dirty="0">
              <a:latin typeface="Calibri Light" panose="020F0302020204030204"/>
            </a:rPr>
            <a:t> y </a:t>
          </a:r>
          <a:r>
            <a:rPr lang="en-US" dirty="0" err="1">
              <a:latin typeface="Calibri Light" panose="020F0302020204030204"/>
            </a:rPr>
            <a:t>sensibilización</a:t>
          </a:r>
          <a:r>
            <a:rPr lang="en-US" dirty="0">
              <a:latin typeface="Calibri Light" panose="020F0302020204030204"/>
            </a:rPr>
            <a:t> con </a:t>
          </a:r>
          <a:r>
            <a:rPr lang="en-US" dirty="0" err="1">
              <a:latin typeface="Calibri Light" panose="020F0302020204030204"/>
            </a:rPr>
            <a:t>familias</a:t>
          </a:r>
          <a:r>
            <a:rPr lang="en-US" dirty="0">
              <a:latin typeface="Calibri Light" panose="020F0302020204030204"/>
            </a:rPr>
            <a:t> y </a:t>
          </a:r>
          <a:r>
            <a:rPr lang="en-US" dirty="0" err="1">
              <a:latin typeface="Calibri Light" panose="020F0302020204030204"/>
            </a:rPr>
            <a:t>comunidad</a:t>
          </a:r>
          <a:endParaRPr lang="en-US" dirty="0" err="1"/>
        </a:p>
      </dgm:t>
    </dgm:pt>
    <dgm:pt modelId="{EF626394-EB4F-4DF0-A9CD-E549CDCF93ED}" type="parTrans" cxnId="{FA7DE079-7559-4EED-A2AF-5BFEB33DE036}">
      <dgm:prSet/>
      <dgm:spPr/>
      <dgm:t>
        <a:bodyPr/>
        <a:lstStyle/>
        <a:p>
          <a:endParaRPr lang="en-US"/>
        </a:p>
      </dgm:t>
    </dgm:pt>
    <dgm:pt modelId="{46B7E7A6-9315-4251-AE01-2F3E57A327EC}" type="sibTrans" cxnId="{FA7DE079-7559-4EED-A2AF-5BFEB33DE036}">
      <dgm:prSet/>
      <dgm:spPr/>
      <dgm:t>
        <a:bodyPr/>
        <a:lstStyle/>
        <a:p>
          <a:endParaRPr lang="en-US"/>
        </a:p>
      </dgm:t>
    </dgm:pt>
    <dgm:pt modelId="{23ADFC06-81DC-44C3-B6AE-568C1B67EF81}">
      <dgm:prSet phldr="0"/>
      <dgm:spPr/>
      <dgm:t>
        <a:bodyPr/>
        <a:lstStyle/>
        <a:p>
          <a:pPr rtl="0"/>
          <a:r>
            <a:rPr lang="en-US" dirty="0" err="1">
              <a:latin typeface="Calibri Light" panose="020F0302020204030204"/>
            </a:rPr>
            <a:t>Estrategias</a:t>
          </a:r>
          <a:r>
            <a:rPr lang="en-US" dirty="0">
              <a:latin typeface="Calibri Light" panose="020F0302020204030204"/>
            </a:rPr>
            <a:t> y </a:t>
          </a:r>
          <a:r>
            <a:rPr lang="en-US" dirty="0" err="1">
              <a:latin typeface="Calibri Light" panose="020F0302020204030204"/>
            </a:rPr>
            <a:t>espacios</a:t>
          </a:r>
          <a:r>
            <a:rPr lang="en-US" dirty="0">
              <a:latin typeface="Calibri Light" panose="020F0302020204030204"/>
            </a:rPr>
            <a:t> de </a:t>
          </a:r>
          <a:r>
            <a:rPr lang="en-US" dirty="0" err="1">
              <a:latin typeface="Calibri Light" panose="020F0302020204030204"/>
            </a:rPr>
            <a:t>acogida</a:t>
          </a:r>
          <a:r>
            <a:rPr lang="en-US" dirty="0">
              <a:latin typeface="Calibri Light" panose="020F0302020204030204"/>
            </a:rPr>
            <a:t> para la (re)</a:t>
          </a:r>
          <a:r>
            <a:rPr lang="en-US" dirty="0" err="1">
              <a:latin typeface="Calibri Light" panose="020F0302020204030204"/>
            </a:rPr>
            <a:t>vinculación</a:t>
          </a:r>
          <a:r>
            <a:rPr lang="en-US" dirty="0">
              <a:latin typeface="Calibri Light" panose="020F0302020204030204"/>
            </a:rPr>
            <a:t> escolar </a:t>
          </a:r>
        </a:p>
      </dgm:t>
    </dgm:pt>
    <dgm:pt modelId="{749E29B6-22F8-4A44-8178-250223A6A2DC}" type="parTrans" cxnId="{740DDE7C-095D-4ACC-8FA2-A57929B2E8E7}">
      <dgm:prSet/>
      <dgm:spPr/>
      <dgm:t>
        <a:bodyPr/>
        <a:lstStyle/>
        <a:p>
          <a:endParaRPr lang="es-CL"/>
        </a:p>
      </dgm:t>
    </dgm:pt>
    <dgm:pt modelId="{6B3EAE88-B3C4-4F6C-9830-2F729375E668}" type="sibTrans" cxnId="{740DDE7C-095D-4ACC-8FA2-A57929B2E8E7}">
      <dgm:prSet/>
      <dgm:spPr/>
      <dgm:t>
        <a:bodyPr/>
        <a:lstStyle/>
        <a:p>
          <a:endParaRPr lang="es-CL"/>
        </a:p>
      </dgm:t>
    </dgm:pt>
    <dgm:pt modelId="{D74E9C57-7725-4274-A99D-ACA950B46237}" type="pres">
      <dgm:prSet presAssocID="{2CD780D0-DB2D-4FE7-8B34-3369A9AC6E3F}" presName="diagram" presStyleCnt="0">
        <dgm:presLayoutVars>
          <dgm:dir/>
          <dgm:resizeHandles val="exact"/>
        </dgm:presLayoutVars>
      </dgm:prSet>
      <dgm:spPr/>
    </dgm:pt>
    <dgm:pt modelId="{AE33AB84-BAC8-4806-9C9F-91FEA1E76D72}" type="pres">
      <dgm:prSet presAssocID="{9786F384-6377-4F83-AB8C-D0D88DFADEFE}" presName="node" presStyleLbl="node1" presStyleIdx="0" presStyleCnt="4">
        <dgm:presLayoutVars>
          <dgm:bulletEnabled val="1"/>
        </dgm:presLayoutVars>
      </dgm:prSet>
      <dgm:spPr/>
    </dgm:pt>
    <dgm:pt modelId="{3B73C753-77E1-4779-82AA-8597D1FC1D04}" type="pres">
      <dgm:prSet presAssocID="{70D1A23C-62D1-4BFD-B99A-E88045205E8F}" presName="sibTrans" presStyleCnt="0"/>
      <dgm:spPr/>
    </dgm:pt>
    <dgm:pt modelId="{D27C8B10-D591-4BC3-9486-F0ED49846085}" type="pres">
      <dgm:prSet presAssocID="{23ADFC06-81DC-44C3-B6AE-568C1B67EF81}" presName="node" presStyleLbl="node1" presStyleIdx="1" presStyleCnt="4">
        <dgm:presLayoutVars>
          <dgm:bulletEnabled val="1"/>
        </dgm:presLayoutVars>
      </dgm:prSet>
      <dgm:spPr/>
    </dgm:pt>
    <dgm:pt modelId="{DC2C8362-5008-47DF-865A-BCEAA66D9CC1}" type="pres">
      <dgm:prSet presAssocID="{6B3EAE88-B3C4-4F6C-9830-2F729375E668}" presName="sibTrans" presStyleCnt="0"/>
      <dgm:spPr/>
    </dgm:pt>
    <dgm:pt modelId="{736AF11D-DBAF-4FEC-BFE1-65D8F206AD69}" type="pres">
      <dgm:prSet presAssocID="{3FD0263A-4315-4E26-A81A-898C8C763CA8}" presName="node" presStyleLbl="node1" presStyleIdx="2" presStyleCnt="4">
        <dgm:presLayoutVars>
          <dgm:bulletEnabled val="1"/>
        </dgm:presLayoutVars>
      </dgm:prSet>
      <dgm:spPr/>
    </dgm:pt>
    <dgm:pt modelId="{DB55A907-6CE0-4982-B92A-8B3510908308}" type="pres">
      <dgm:prSet presAssocID="{A7454039-BAE6-4175-A538-341AC3A1C122}" presName="sibTrans" presStyleCnt="0"/>
      <dgm:spPr/>
    </dgm:pt>
    <dgm:pt modelId="{EDEE4792-F897-445E-8058-CD033A627615}" type="pres">
      <dgm:prSet presAssocID="{98448C78-6FAB-413C-B969-B086C9A2DD78}" presName="node" presStyleLbl="node1" presStyleIdx="3" presStyleCnt="4">
        <dgm:presLayoutVars>
          <dgm:bulletEnabled val="1"/>
        </dgm:presLayoutVars>
      </dgm:prSet>
      <dgm:spPr/>
    </dgm:pt>
  </dgm:ptLst>
  <dgm:cxnLst>
    <dgm:cxn modelId="{B89E1F34-9798-4BC8-8A0F-4E8DCCCED108}" type="presOf" srcId="{9786F384-6377-4F83-AB8C-D0D88DFADEFE}" destId="{AE33AB84-BAC8-4806-9C9F-91FEA1E76D72}" srcOrd="0" destOrd="0" presId="urn:microsoft.com/office/officeart/2005/8/layout/default"/>
    <dgm:cxn modelId="{B6128D4A-D0BF-4E87-9417-B3E4C0046E92}" type="presOf" srcId="{98448C78-6FAB-413C-B969-B086C9A2DD78}" destId="{EDEE4792-F897-445E-8058-CD033A627615}" srcOrd="0" destOrd="0" presId="urn:microsoft.com/office/officeart/2005/8/layout/default"/>
    <dgm:cxn modelId="{97E60E77-9AFD-4FAB-905D-3DC60135A456}" srcId="{2CD780D0-DB2D-4FE7-8B34-3369A9AC6E3F}" destId="{9786F384-6377-4F83-AB8C-D0D88DFADEFE}" srcOrd="0" destOrd="0" parTransId="{FA223E9D-1E94-4611-9BCF-C6409A6BE38C}" sibTransId="{70D1A23C-62D1-4BFD-B99A-E88045205E8F}"/>
    <dgm:cxn modelId="{FA7DE079-7559-4EED-A2AF-5BFEB33DE036}" srcId="{2CD780D0-DB2D-4FE7-8B34-3369A9AC6E3F}" destId="{98448C78-6FAB-413C-B969-B086C9A2DD78}" srcOrd="3" destOrd="0" parTransId="{EF626394-EB4F-4DF0-A9CD-E549CDCF93ED}" sibTransId="{46B7E7A6-9315-4251-AE01-2F3E57A327EC}"/>
    <dgm:cxn modelId="{740DDE7C-095D-4ACC-8FA2-A57929B2E8E7}" srcId="{2CD780D0-DB2D-4FE7-8B34-3369A9AC6E3F}" destId="{23ADFC06-81DC-44C3-B6AE-568C1B67EF81}" srcOrd="1" destOrd="0" parTransId="{749E29B6-22F8-4A44-8178-250223A6A2DC}" sibTransId="{6B3EAE88-B3C4-4F6C-9830-2F729375E668}"/>
    <dgm:cxn modelId="{1E98FA7D-2289-4B12-B59E-336E93FC52DF}" type="presOf" srcId="{3FD0263A-4315-4E26-A81A-898C8C763CA8}" destId="{736AF11D-DBAF-4FEC-BFE1-65D8F206AD69}" srcOrd="0" destOrd="0" presId="urn:microsoft.com/office/officeart/2005/8/layout/default"/>
    <dgm:cxn modelId="{94C5B185-AE12-4324-B114-DD496A7C0B74}" type="presOf" srcId="{23ADFC06-81DC-44C3-B6AE-568C1B67EF81}" destId="{D27C8B10-D591-4BC3-9486-F0ED49846085}" srcOrd="0" destOrd="0" presId="urn:microsoft.com/office/officeart/2005/8/layout/default"/>
    <dgm:cxn modelId="{522C29BB-FEF2-4F07-892E-EE6EA41446B4}" srcId="{2CD780D0-DB2D-4FE7-8B34-3369A9AC6E3F}" destId="{3FD0263A-4315-4E26-A81A-898C8C763CA8}" srcOrd="2" destOrd="0" parTransId="{4569F6D6-93ED-4696-90E6-D963C04BCBF0}" sibTransId="{A7454039-BAE6-4175-A538-341AC3A1C122}"/>
    <dgm:cxn modelId="{9CCD30C4-1C40-4F32-A90D-D38962B5C17C}" type="presOf" srcId="{2CD780D0-DB2D-4FE7-8B34-3369A9AC6E3F}" destId="{D74E9C57-7725-4274-A99D-ACA950B46237}" srcOrd="0" destOrd="0" presId="urn:microsoft.com/office/officeart/2005/8/layout/default"/>
    <dgm:cxn modelId="{1E417C1C-CCB5-4DE2-AB93-4A2DD1EE25E1}" type="presParOf" srcId="{D74E9C57-7725-4274-A99D-ACA950B46237}" destId="{AE33AB84-BAC8-4806-9C9F-91FEA1E76D72}" srcOrd="0" destOrd="0" presId="urn:microsoft.com/office/officeart/2005/8/layout/default"/>
    <dgm:cxn modelId="{D3F08241-AEB9-437D-9E8F-9E9EF4004F49}" type="presParOf" srcId="{D74E9C57-7725-4274-A99D-ACA950B46237}" destId="{3B73C753-77E1-4779-82AA-8597D1FC1D04}" srcOrd="1" destOrd="0" presId="urn:microsoft.com/office/officeart/2005/8/layout/default"/>
    <dgm:cxn modelId="{79410EBA-2332-4731-AD6E-D364AF4FC100}" type="presParOf" srcId="{D74E9C57-7725-4274-A99D-ACA950B46237}" destId="{D27C8B10-D591-4BC3-9486-F0ED49846085}" srcOrd="2" destOrd="0" presId="urn:microsoft.com/office/officeart/2005/8/layout/default"/>
    <dgm:cxn modelId="{8D323CE3-F0FC-4274-855B-C409CD09E393}" type="presParOf" srcId="{D74E9C57-7725-4274-A99D-ACA950B46237}" destId="{DC2C8362-5008-47DF-865A-BCEAA66D9CC1}" srcOrd="3" destOrd="0" presId="urn:microsoft.com/office/officeart/2005/8/layout/default"/>
    <dgm:cxn modelId="{4EAD36F9-2B5E-4A27-BFBA-FFA023263B13}" type="presParOf" srcId="{D74E9C57-7725-4274-A99D-ACA950B46237}" destId="{736AF11D-DBAF-4FEC-BFE1-65D8F206AD69}" srcOrd="4" destOrd="0" presId="urn:microsoft.com/office/officeart/2005/8/layout/default"/>
    <dgm:cxn modelId="{EAA17895-6CD0-43ED-92BF-BF3E834F4421}" type="presParOf" srcId="{D74E9C57-7725-4274-A99D-ACA950B46237}" destId="{DB55A907-6CE0-4982-B92A-8B3510908308}" srcOrd="5" destOrd="0" presId="urn:microsoft.com/office/officeart/2005/8/layout/default"/>
    <dgm:cxn modelId="{6759141F-473B-4F34-85D8-2576C92D8061}" type="presParOf" srcId="{D74E9C57-7725-4274-A99D-ACA950B46237}" destId="{EDEE4792-F897-445E-8058-CD033A62761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1A45A-3B07-4A6D-A6C4-8E4DFCCB016A}">
      <dsp:nvSpPr>
        <dsp:cNvPr id="0" name=""/>
        <dsp:cNvSpPr/>
      </dsp:nvSpPr>
      <dsp:spPr>
        <a:xfrm>
          <a:off x="813185" y="0"/>
          <a:ext cx="9216104" cy="424612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2AB228-C769-4A3C-BAF2-82BF9877FBB4}">
      <dsp:nvSpPr>
        <dsp:cNvPr id="0" name=""/>
        <dsp:cNvSpPr/>
      </dsp:nvSpPr>
      <dsp:spPr>
        <a:xfrm>
          <a:off x="132" y="1273836"/>
          <a:ext cx="1586665" cy="16984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Objetivo del taller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(5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77587" y="1351291"/>
        <a:ext cx="1431755" cy="1543538"/>
      </dsp:txXfrm>
    </dsp:sp>
    <dsp:sp modelId="{038AAC0D-FAFF-4A64-AB04-641AEE9A0D6E}">
      <dsp:nvSpPr>
        <dsp:cNvPr id="0" name=""/>
        <dsp:cNvSpPr/>
      </dsp:nvSpPr>
      <dsp:spPr>
        <a:xfrm>
          <a:off x="1851241" y="1273836"/>
          <a:ext cx="1586665" cy="16984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Presentación del Reporte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(15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1928696" y="1351291"/>
        <a:ext cx="1431755" cy="1543538"/>
      </dsp:txXfrm>
    </dsp:sp>
    <dsp:sp modelId="{E1D7AD6E-0CB3-42A4-BC86-702F1588BAB1}">
      <dsp:nvSpPr>
        <dsp:cNvPr id="0" name=""/>
        <dsp:cNvSpPr/>
      </dsp:nvSpPr>
      <dsp:spPr>
        <a:xfrm>
          <a:off x="3702350" y="1273836"/>
          <a:ext cx="1586665" cy="16984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Momento 1: Detección de situaciones a partir del Reporte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(30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3779805" y="1351291"/>
        <a:ext cx="1431755" cy="1543538"/>
      </dsp:txXfrm>
    </dsp:sp>
    <dsp:sp modelId="{489C3C45-092B-46E8-8232-A0169BA7CFD8}">
      <dsp:nvSpPr>
        <dsp:cNvPr id="0" name=""/>
        <dsp:cNvSpPr/>
      </dsp:nvSpPr>
      <dsp:spPr>
        <a:xfrm>
          <a:off x="5553460" y="1273836"/>
          <a:ext cx="1586665" cy="16984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Momento 2: Priorización de problemas o desafíos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(20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5630915" y="1351291"/>
        <a:ext cx="1431755" cy="1543538"/>
      </dsp:txXfrm>
    </dsp:sp>
    <dsp:sp modelId="{7CA8E182-04E6-4934-A5E5-6D8A8AC583C6}">
      <dsp:nvSpPr>
        <dsp:cNvPr id="0" name=""/>
        <dsp:cNvSpPr/>
      </dsp:nvSpPr>
      <dsp:spPr>
        <a:xfrm>
          <a:off x="7404569" y="1273836"/>
          <a:ext cx="1586665" cy="16984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Momento 3: Toma de decisiones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(20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7482024" y="1351291"/>
        <a:ext cx="1431755" cy="1543538"/>
      </dsp:txXfrm>
    </dsp:sp>
    <dsp:sp modelId="{13204654-067D-4019-BB32-5D6A650BE37E}">
      <dsp:nvSpPr>
        <dsp:cNvPr id="0" name=""/>
        <dsp:cNvSpPr/>
      </dsp:nvSpPr>
      <dsp:spPr>
        <a:xfrm>
          <a:off x="9255678" y="1273836"/>
          <a:ext cx="1586665" cy="16984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Preguntas de cierre</a:t>
          </a:r>
          <a:b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</a:br>
          <a:r>
            <a:rPr lang="es-ES" sz="1800" kern="1200" dirty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(10 min)</a:t>
          </a:r>
          <a:endParaRPr lang="es-CL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9333133" y="1351291"/>
        <a:ext cx="1431755" cy="15435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3AB84-BAC8-4806-9C9F-91FEA1E76D72}">
      <dsp:nvSpPr>
        <dsp:cNvPr id="0" name=""/>
        <dsp:cNvSpPr/>
      </dsp:nvSpPr>
      <dsp:spPr>
        <a:xfrm>
          <a:off x="513653" y="735"/>
          <a:ext cx="3761417" cy="2256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latin typeface="Calibri Light" panose="020F0302020204030204"/>
            </a:rPr>
            <a:t>Protocolos</a:t>
          </a:r>
          <a:r>
            <a:rPr lang="en-US" sz="2800" kern="1200" dirty="0">
              <a:latin typeface="Calibri Light" panose="020F0302020204030204"/>
            </a:rPr>
            <a:t> para </a:t>
          </a:r>
          <a:r>
            <a:rPr lang="en-US" sz="2800" kern="1200" dirty="0" err="1">
              <a:latin typeface="Calibri Light" panose="020F0302020204030204"/>
            </a:rPr>
            <a:t>el</a:t>
          </a:r>
          <a:r>
            <a:rPr lang="en-US" sz="2800" kern="1200" dirty="0">
              <a:latin typeface="Calibri Light" panose="020F0302020204030204"/>
            </a:rPr>
            <a:t> </a:t>
          </a:r>
          <a:r>
            <a:rPr lang="en-US" sz="2800" kern="1200" dirty="0" err="1">
              <a:latin typeface="Calibri Light" panose="020F0302020204030204"/>
            </a:rPr>
            <a:t>seguimiento</a:t>
          </a:r>
          <a:r>
            <a:rPr lang="en-US" sz="2800" kern="1200" dirty="0">
              <a:latin typeface="Calibri Light" panose="020F0302020204030204"/>
            </a:rPr>
            <a:t> y </a:t>
          </a:r>
          <a:r>
            <a:rPr lang="en-US" sz="2800" kern="1200" dirty="0" err="1">
              <a:latin typeface="Calibri Light" panose="020F0302020204030204"/>
            </a:rPr>
            <a:t>acción</a:t>
          </a:r>
          <a:r>
            <a:rPr lang="en-US" sz="2800" kern="1200" dirty="0">
              <a:latin typeface="Calibri Light" panose="020F0302020204030204"/>
            </a:rPr>
            <a:t> </a:t>
          </a:r>
          <a:r>
            <a:rPr lang="en-US" sz="2800" kern="1200" dirty="0" err="1">
              <a:latin typeface="Calibri Light" panose="020F0302020204030204"/>
            </a:rPr>
            <a:t>en</a:t>
          </a:r>
          <a:r>
            <a:rPr lang="en-US" sz="2800" kern="1200" dirty="0">
              <a:latin typeface="Calibri Light" panose="020F0302020204030204"/>
            </a:rPr>
            <a:t> </a:t>
          </a:r>
          <a:r>
            <a:rPr lang="en-US" sz="2800" kern="1200" dirty="0" err="1">
              <a:latin typeface="Calibri Light" panose="020F0302020204030204"/>
            </a:rPr>
            <a:t>torno</a:t>
          </a:r>
          <a:r>
            <a:rPr lang="en-US" sz="2800" kern="1200" dirty="0">
              <a:latin typeface="Calibri Light" panose="020F0302020204030204"/>
            </a:rPr>
            <a:t> a </a:t>
          </a:r>
          <a:r>
            <a:rPr lang="en-US" sz="2800" kern="1200" dirty="0" err="1">
              <a:latin typeface="Calibri Light" panose="020F0302020204030204"/>
            </a:rPr>
            <a:t>inasistencia</a:t>
          </a:r>
          <a:endParaRPr lang="en-US" sz="2800" kern="1200" dirty="0"/>
        </a:p>
      </dsp:txBody>
      <dsp:txXfrm>
        <a:off x="513653" y="735"/>
        <a:ext cx="3761417" cy="2256850"/>
      </dsp:txXfrm>
    </dsp:sp>
    <dsp:sp modelId="{D27C8B10-D591-4BC3-9486-F0ED49846085}">
      <dsp:nvSpPr>
        <dsp:cNvPr id="0" name=""/>
        <dsp:cNvSpPr/>
      </dsp:nvSpPr>
      <dsp:spPr>
        <a:xfrm>
          <a:off x="4651212" y="735"/>
          <a:ext cx="3761417" cy="2256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latin typeface="Calibri Light" panose="020F0302020204030204"/>
            </a:rPr>
            <a:t>Estrategias</a:t>
          </a:r>
          <a:r>
            <a:rPr lang="en-US" sz="2800" kern="1200" dirty="0">
              <a:latin typeface="Calibri Light" panose="020F0302020204030204"/>
            </a:rPr>
            <a:t> y </a:t>
          </a:r>
          <a:r>
            <a:rPr lang="en-US" sz="2800" kern="1200" dirty="0" err="1">
              <a:latin typeface="Calibri Light" panose="020F0302020204030204"/>
            </a:rPr>
            <a:t>espacios</a:t>
          </a:r>
          <a:r>
            <a:rPr lang="en-US" sz="2800" kern="1200" dirty="0">
              <a:latin typeface="Calibri Light" panose="020F0302020204030204"/>
            </a:rPr>
            <a:t> de </a:t>
          </a:r>
          <a:r>
            <a:rPr lang="en-US" sz="2800" kern="1200" dirty="0" err="1">
              <a:latin typeface="Calibri Light" panose="020F0302020204030204"/>
            </a:rPr>
            <a:t>acogida</a:t>
          </a:r>
          <a:r>
            <a:rPr lang="en-US" sz="2800" kern="1200" dirty="0">
              <a:latin typeface="Calibri Light" panose="020F0302020204030204"/>
            </a:rPr>
            <a:t> para la (re)</a:t>
          </a:r>
          <a:r>
            <a:rPr lang="en-US" sz="2800" kern="1200" dirty="0" err="1">
              <a:latin typeface="Calibri Light" panose="020F0302020204030204"/>
            </a:rPr>
            <a:t>vinculación</a:t>
          </a:r>
          <a:r>
            <a:rPr lang="en-US" sz="2800" kern="1200" dirty="0">
              <a:latin typeface="Calibri Light" panose="020F0302020204030204"/>
            </a:rPr>
            <a:t> escolar </a:t>
          </a:r>
        </a:p>
      </dsp:txBody>
      <dsp:txXfrm>
        <a:off x="4651212" y="735"/>
        <a:ext cx="3761417" cy="2256850"/>
      </dsp:txXfrm>
    </dsp:sp>
    <dsp:sp modelId="{736AF11D-DBAF-4FEC-BFE1-65D8F206AD69}">
      <dsp:nvSpPr>
        <dsp:cNvPr id="0" name=""/>
        <dsp:cNvSpPr/>
      </dsp:nvSpPr>
      <dsp:spPr>
        <a:xfrm>
          <a:off x="513653" y="2633727"/>
          <a:ext cx="3761417" cy="2256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alibri Light" panose="020F0302020204030204"/>
            </a:rPr>
            <a:t>Planes de </a:t>
          </a:r>
          <a:r>
            <a:rPr lang="en-US" sz="2800" kern="1200" dirty="0" err="1">
              <a:latin typeface="Calibri Light" panose="020F0302020204030204"/>
            </a:rPr>
            <a:t>apoyo</a:t>
          </a:r>
          <a:r>
            <a:rPr lang="en-US" sz="2800" kern="1200" dirty="0">
              <a:latin typeface="Calibri Light" panose="020F0302020204030204"/>
            </a:rPr>
            <a:t> </a:t>
          </a:r>
          <a:r>
            <a:rPr lang="en-US" sz="2800" kern="1200" dirty="0" err="1">
              <a:latin typeface="Calibri Light" panose="020F0302020204030204"/>
            </a:rPr>
            <a:t>pedagógico</a:t>
          </a:r>
          <a:r>
            <a:rPr lang="en-US" sz="2800" kern="1200" dirty="0">
              <a:latin typeface="Calibri Light" panose="020F0302020204030204"/>
            </a:rPr>
            <a:t> y </a:t>
          </a:r>
          <a:r>
            <a:rPr lang="en-US" sz="2800" kern="1200" dirty="0" err="1">
              <a:latin typeface="Calibri Light" panose="020F0302020204030204"/>
            </a:rPr>
            <a:t>socioemocional</a:t>
          </a:r>
          <a:r>
            <a:rPr lang="en-US" sz="2800" kern="1200" dirty="0">
              <a:latin typeface="Calibri Light" panose="020F0302020204030204"/>
            </a:rPr>
            <a:t> (</a:t>
          </a:r>
          <a:r>
            <a:rPr lang="en-US" sz="2800" kern="1200" dirty="0" err="1">
              <a:latin typeface="Calibri Light" panose="020F0302020204030204"/>
            </a:rPr>
            <a:t>aplicando</a:t>
          </a:r>
          <a:r>
            <a:rPr lang="en-US" sz="2800" kern="1200" dirty="0">
              <a:latin typeface="Calibri Light" panose="020F0302020204030204"/>
            </a:rPr>
            <a:t> </a:t>
          </a:r>
          <a:r>
            <a:rPr lang="en-US" sz="2800" kern="1200" dirty="0" err="1">
              <a:latin typeface="Calibri Light" panose="020F0302020204030204"/>
            </a:rPr>
            <a:t>instrumentos</a:t>
          </a:r>
          <a:r>
            <a:rPr lang="en-US" sz="2800" kern="1200" dirty="0">
              <a:latin typeface="Calibri Light" panose="020F0302020204030204"/>
            </a:rPr>
            <a:t> y </a:t>
          </a:r>
          <a:r>
            <a:rPr lang="en-US" sz="2800" kern="1200" dirty="0" err="1">
              <a:latin typeface="Calibri Light" panose="020F0302020204030204"/>
            </a:rPr>
            <a:t>normativa</a:t>
          </a:r>
          <a:r>
            <a:rPr lang="en-US" sz="2800" kern="1200" dirty="0">
              <a:latin typeface="Calibri Light" panose="020F0302020204030204"/>
            </a:rPr>
            <a:t> disponible) </a:t>
          </a:r>
          <a:endParaRPr lang="en-US" sz="2800" kern="1200" dirty="0"/>
        </a:p>
      </dsp:txBody>
      <dsp:txXfrm>
        <a:off x="513653" y="2633727"/>
        <a:ext cx="3761417" cy="2256850"/>
      </dsp:txXfrm>
    </dsp:sp>
    <dsp:sp modelId="{EDEE4792-F897-445E-8058-CD033A627615}">
      <dsp:nvSpPr>
        <dsp:cNvPr id="0" name=""/>
        <dsp:cNvSpPr/>
      </dsp:nvSpPr>
      <dsp:spPr>
        <a:xfrm>
          <a:off x="4651212" y="2633727"/>
          <a:ext cx="3761417" cy="2256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alibri Light" panose="020F0302020204030204"/>
            </a:rPr>
            <a:t> </a:t>
          </a:r>
          <a:r>
            <a:rPr lang="en-US" sz="2800" kern="1200" dirty="0" err="1">
              <a:latin typeface="Calibri Light" panose="020F0302020204030204"/>
            </a:rPr>
            <a:t>Involucramiento</a:t>
          </a:r>
          <a:r>
            <a:rPr lang="en-US" sz="2800" kern="1200" dirty="0">
              <a:latin typeface="Calibri Light" panose="020F0302020204030204"/>
            </a:rPr>
            <a:t> y </a:t>
          </a:r>
          <a:r>
            <a:rPr lang="en-US" sz="2800" kern="1200" dirty="0" err="1">
              <a:latin typeface="Calibri Light" panose="020F0302020204030204"/>
            </a:rPr>
            <a:t>sensibilización</a:t>
          </a:r>
          <a:r>
            <a:rPr lang="en-US" sz="2800" kern="1200" dirty="0">
              <a:latin typeface="Calibri Light" panose="020F0302020204030204"/>
            </a:rPr>
            <a:t> con </a:t>
          </a:r>
          <a:r>
            <a:rPr lang="en-US" sz="2800" kern="1200" dirty="0" err="1">
              <a:latin typeface="Calibri Light" panose="020F0302020204030204"/>
            </a:rPr>
            <a:t>familias</a:t>
          </a:r>
          <a:r>
            <a:rPr lang="en-US" sz="2800" kern="1200" dirty="0">
              <a:latin typeface="Calibri Light" panose="020F0302020204030204"/>
            </a:rPr>
            <a:t> y </a:t>
          </a:r>
          <a:r>
            <a:rPr lang="en-US" sz="2800" kern="1200" dirty="0" err="1">
              <a:latin typeface="Calibri Light" panose="020F0302020204030204"/>
            </a:rPr>
            <a:t>comunidad</a:t>
          </a:r>
          <a:endParaRPr lang="en-US" sz="2800" kern="1200" dirty="0" err="1"/>
        </a:p>
      </dsp:txBody>
      <dsp:txXfrm>
        <a:off x="4651212" y="2633727"/>
        <a:ext cx="3761417" cy="2256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4C4A4-54FF-45F7-B64D-258643DA05D0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76A47-E1E5-47A6-A3E6-EFE8BF8929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0754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Importante relevar por qué estos elementos son transversales para todos los ejes.</a:t>
            </a: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3559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Importante relevar por qué estos elementos son transversales para todos los ejes.</a:t>
            </a: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2514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s-ES">
                <a:cs typeface="Calibri"/>
              </a:rPr>
              <a:t>50 minutos</a:t>
            </a: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s-C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404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Importante relevar por qué estos elementos son transversales para todos los ejes.</a:t>
            </a: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6578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492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Importante relevar por qué estos elementos son transversales para todos los ejes.</a:t>
            </a: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4944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Importante relevar por qué estos elementos son transversales para todos los ejes.</a:t>
            </a: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4182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Importante relevar por qué estos elementos son transversales para todos los ejes.</a:t>
            </a: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329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s-ES">
                <a:cs typeface="Calibri"/>
              </a:rPr>
              <a:t>30 minutos</a:t>
            </a: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s-C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355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Importante relevar por qué estos elementos son transversales para todos los ejes.</a:t>
            </a: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7342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s-ES">
                <a:cs typeface="Calibri"/>
              </a:rPr>
              <a:t>50 minutos (+ 15 minutos planilla)</a:t>
            </a: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s-C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3266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Importante relevar por qué estos elementos son transversales para todos los ejes.</a:t>
            </a: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0753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s-ES">
                <a:cs typeface="Calibri"/>
              </a:rPr>
              <a:t>50 minutos</a:t>
            </a: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s-C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81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229FF-6F12-6554-2F22-2290CE825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EBA391-7957-764D-667F-F15D3F4D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3B4CF5-362B-DBDE-E7DE-67B68AAC8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5D9B51-5CE8-21C0-EEA1-1FC43405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856553-477B-2947-F84A-80CA4F88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2155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F042A7-E310-86A0-6B78-F2ED78AD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2002C6-4575-6961-1B14-C13DB4A02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41AC38-DE38-BF0A-DB0C-92A17A2F2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125B59-0128-AD86-92F8-FFFF0E2F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BE08BC-CA15-E220-5A9B-A2D475D0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83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6261BA-DF67-DE86-537C-94104A6BBE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A8DC94-6226-E92F-EAED-A24AAC5D7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8F5DB3-5398-4DD4-0495-D84BBC59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A7AD7-0688-5C67-60D0-B4A847CC6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DDA3F1-F11C-5942-525E-8B14D0B5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727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250D9-7DE5-76C2-83C5-B332230A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73B8CA-AA9A-74A2-7ABC-9F408ADCA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4A93F6-B76C-5E05-DECC-5CAF8FA71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DAAE5E-AB1A-DDBB-6597-58E45AE33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0EFABE-AD54-6393-F886-65B6833C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942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51D1A4-0295-DF5B-8BDE-E78FEDC89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C2301D-D345-A122-E4D8-F72BA8B48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8EFD93-DC8C-8E8E-E010-22CEAC9B5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AC0613-2015-6B91-E410-F1BB23297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6957AE-7C65-E5EE-8298-61C6B0BF4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052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86A25-92DB-CACA-041B-62E3B1D50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720FAE-C28C-6F92-1C41-B51B79DFB5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DF4F22-4E71-E2A2-CEC4-D2FEB365F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CCA583-769F-EBF0-2013-10391B35B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7850F5-687A-6D7C-5400-A2C587BB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5AA2B6-4059-29DC-F65E-8A53196B8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153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C9069C-961D-FB89-5751-0064E7B02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656CAD-2CA4-F2DC-B21C-BE0A67012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ADCCB5-7094-B698-B2F9-2F8BC4627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BFD0E7-F5A4-B7AE-DAB6-80A0BA0B7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D73013-36C0-314E-2652-BD6641C3F5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37CF198-8BCE-6EF4-7B88-2D7B346B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F01FA2-0A82-C2E8-F93C-CE8A30EC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29D2B3-CD7D-561B-5065-41686A120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762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302B8-3E08-1C66-6489-147490F47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8CAEBBC-AB38-03F9-2CDF-7B2508B9A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1B3BD9-64BF-097E-1357-FCFB2C594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88336F-05CB-EB16-4ACC-B494EE29E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280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DFA7BC-37BE-FC71-3510-2D262F42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D7136A9-6D47-E251-B833-9F4B78C5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45635E-6BF1-5DD7-C4D1-D9C41AFE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18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CC3D35-707C-A32D-69B6-19529AA38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9B0390-F14D-9812-4276-57312D53A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316699-EDFE-5897-AE47-58ACBF4C7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0CD7CA-9062-5AD7-11E9-A94D22C94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0E98B0-2EFD-CF95-8EAD-6CF018A7E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F4FD13-6CDF-521C-0E73-0CFF2937E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550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1056F-7169-F2B9-6E0A-183AA173F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6D3F3CB-CA1F-728B-B4DF-1BB314819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64C73D-DD82-6129-FFB6-403F99D7A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573C56-9755-A645-4D4A-B40A7D225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6AA6E4-5E7E-C399-9846-EB22D02F5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1F1CE1-4954-1F81-A908-5038B7D5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297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A7828D-23D5-303F-E49A-7AD9DFCDC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26DBBF-B741-F315-FB3F-679798FFC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DDF099-96A9-151D-BD52-A8B85A9B4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A75B6-23F5-4AC9-9B71-2A7517F479E1}" type="datetimeFigureOut">
              <a:rPr lang="es-CL" smtClean="0"/>
              <a:t>15-06-2023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6B0C65-335E-CE5A-F75D-7D3E11B2B3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402BC6-CBDF-DA52-AEE0-BC0EDC0E6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C4676-7325-4558-AE1B-31CCD29A2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265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PPNyOBs2Qo&amp;ab_channel=MinisteriodeEducaci%C3%B3nGobiernodeChil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13;p3">
            <a:extLst>
              <a:ext uri="{FF2B5EF4-FFF2-40B4-BE49-F238E27FC236}">
                <a16:creationId xmlns:a16="http://schemas.microsoft.com/office/drawing/2014/main" id="{2CC3AFF9-630F-3417-6DB9-7A7F34F832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9A7C672A-22A9-52CE-37A2-1A813ED5B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5316"/>
            <a:ext cx="1727718" cy="172771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996F372-F429-E5BB-D55D-E35F316B65F4}"/>
              </a:ext>
            </a:extLst>
          </p:cNvPr>
          <p:cNvSpPr txBox="1"/>
          <p:nvPr/>
        </p:nvSpPr>
        <p:spPr>
          <a:xfrm>
            <a:off x="660903" y="2860194"/>
            <a:ext cx="11271564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dirty="0">
                <a:solidFill>
                  <a:srgbClr val="002060"/>
                </a:solidFill>
              </a:rPr>
              <a:t>El </a:t>
            </a:r>
            <a:r>
              <a:rPr lang="es-ES" b="1" dirty="0">
                <a:solidFill>
                  <a:srgbClr val="002060"/>
                </a:solidFill>
              </a:rPr>
              <a:t>Reporte de trayectorias educativas interrumpidas o irregulare</a:t>
            </a:r>
            <a:r>
              <a:rPr lang="es-ES" dirty="0">
                <a:solidFill>
                  <a:srgbClr val="002060"/>
                </a:solidFill>
              </a:rPr>
              <a:t>s es un documento </a:t>
            </a:r>
            <a:r>
              <a:rPr lang="es-ES">
                <a:solidFill>
                  <a:srgbClr val="002060"/>
                </a:solidFill>
              </a:rPr>
              <a:t>enviado</a:t>
            </a:r>
            <a:r>
              <a:rPr lang="es-ES" dirty="0">
                <a:solidFill>
                  <a:srgbClr val="002060"/>
                </a:solidFill>
              </a:rPr>
              <a:t> a todos los establecimientos y sostenedores del país con información sobre estudiantes que se encuentran sin matrícula vigente o con baja asistencia.</a:t>
            </a:r>
          </a:p>
          <a:p>
            <a:endParaRPr lang="es-ES" dirty="0">
              <a:solidFill>
                <a:srgbClr val="002060"/>
              </a:solidFill>
            </a:endParaRPr>
          </a:p>
          <a:p>
            <a:r>
              <a:rPr lang="es-ES" dirty="0">
                <a:solidFill>
                  <a:srgbClr val="002060"/>
                </a:solidFill>
              </a:rPr>
              <a:t>Esta presentación busca entregar algunas orientaciones al Equipo Directivo y a quienes lideren el taller “Analizar y tomar decisiones, a partir del Reporte de trayectorias educativas interrumpidas o irregulares”, cuyo principal insumo </a:t>
            </a:r>
            <a:r>
              <a:rPr lang="es-ES">
                <a:solidFill>
                  <a:srgbClr val="002060"/>
                </a:solidFill>
              </a:rPr>
              <a:t>son dichos Reportes.</a:t>
            </a:r>
            <a:endParaRPr lang="es-CL" b="1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es-CL" dirty="0">
              <a:solidFill>
                <a:srgbClr val="002060"/>
              </a:solidFill>
            </a:endParaRPr>
          </a:p>
          <a:p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256B1F-B9AF-4BA1-7B90-C29922F115E3}"/>
              </a:ext>
            </a:extLst>
          </p:cNvPr>
          <p:cNvSpPr txBox="1"/>
          <p:nvPr/>
        </p:nvSpPr>
        <p:spPr>
          <a:xfrm>
            <a:off x="660903" y="1412483"/>
            <a:ext cx="1048123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s-CL" sz="2400" b="1" dirty="0">
                <a:solidFill>
                  <a:srgbClr val="002060"/>
                </a:solidFill>
              </a:rPr>
              <a:t>Orientaciones para el Taller: “Analizar y tomar decisiones, a partir del Reporte de trayectorias educativas interrumpidas o irregulares”</a:t>
            </a:r>
          </a:p>
        </p:txBody>
      </p:sp>
    </p:spTree>
    <p:extLst>
      <p:ext uri="{BB962C8B-B14F-4D97-AF65-F5344CB8AC3E}">
        <p14:creationId xmlns:p14="http://schemas.microsoft.com/office/powerpoint/2010/main" val="846881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13;p3">
            <a:extLst>
              <a:ext uri="{FF2B5EF4-FFF2-40B4-BE49-F238E27FC236}">
                <a16:creationId xmlns:a16="http://schemas.microsoft.com/office/drawing/2014/main" id="{2CC3AFF9-630F-3417-6DB9-7A7F34F832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9A7C672A-22A9-52CE-37A2-1A813ED5B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5316"/>
            <a:ext cx="1727718" cy="172771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996F372-F429-E5BB-D55D-E35F316B65F4}"/>
              </a:ext>
            </a:extLst>
          </p:cNvPr>
          <p:cNvSpPr txBox="1"/>
          <p:nvPr/>
        </p:nvSpPr>
        <p:spPr>
          <a:xfrm>
            <a:off x="660903" y="2073243"/>
            <a:ext cx="11271564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Separe a los participantes del taller en grupos de personas que, en general, trabajen comúnmente durante el semestre. Por ejemplo, en grupos por ciclo.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Para cada grupo imprima una copia del documento Word llamado “</a:t>
            </a:r>
            <a:r>
              <a:rPr lang="es-ES" dirty="0">
                <a:solidFill>
                  <a:srgbClr val="002060"/>
                </a:solidFill>
                <a:latin typeface="Calibri" panose="020F0502020204030204"/>
              </a:rPr>
              <a:t>Material de apoyo - Taller Reportes de Trayectoria. Momentos 1 y 2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”, que encontrará en los materiales para el taller. Este material permitirá guiar el trabajo de cada grupo.</a:t>
            </a:r>
            <a:endParaRPr lang="es-CL" dirty="0">
              <a:solidFill>
                <a:srgbClr val="002060"/>
              </a:solidFill>
              <a:latin typeface="Calibri" panose="020F0502020204030204"/>
              <a:ea typeface="Calibri"/>
              <a:cs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s-CL" dirty="0">
              <a:solidFill>
                <a:srgbClr val="002060"/>
              </a:solidFill>
              <a:latin typeface="Calibri" panose="020F0502020204030204"/>
            </a:endParaRPr>
          </a:p>
          <a:p>
            <a:pPr marL="342900" indent="-342900">
              <a:buFontTx/>
              <a:buAutoNum type="arabicPeriod"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Cada grupo debe contar con una persona responsable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de sistematizar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la información en el Material de apoyo impreso.</a:t>
            </a:r>
            <a:endParaRPr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indent="-342900">
              <a:buFontTx/>
              <a:buAutoNum type="arabicPeriod"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final de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la actividad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 realiza un plenario, en el cual todos los grupos deben compartir las situaciones priorizadas y los motivos detr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ás de esta priorización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Es recomendable que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una persona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 Equipo Directivo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recopile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las situaciones que aparecen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 y déjelas visibles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para todos los grupos.</a:t>
            </a:r>
            <a:endParaRPr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256B1F-B9AF-4BA1-7B90-C29922F115E3}"/>
              </a:ext>
            </a:extLst>
          </p:cNvPr>
          <p:cNvSpPr txBox="1"/>
          <p:nvPr/>
        </p:nvSpPr>
        <p:spPr>
          <a:xfrm>
            <a:off x="660902" y="1412483"/>
            <a:ext cx="89629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Recomendaciones previas </a:t>
            </a:r>
            <a:r>
              <a:rPr lang="es-CL" b="1" dirty="0">
                <a:solidFill>
                  <a:srgbClr val="002060"/>
                </a:solidFill>
                <a:latin typeface="Calibri" panose="020F0502020204030204"/>
              </a:rPr>
              <a:t>para </a:t>
            </a:r>
            <a:r>
              <a:rPr lang="es-ES" b="1" dirty="0">
                <a:solidFill>
                  <a:srgbClr val="002060"/>
                </a:solidFill>
                <a:latin typeface="Calibri" panose="020F0502020204030204"/>
              </a:rPr>
              <a:t>Momento 2: Priorización de problemas o desafíos</a:t>
            </a:r>
            <a:endParaRPr lang="es-CL" b="1" dirty="0">
              <a:solidFill>
                <a:srgbClr val="00206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74025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76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8;p1">
            <a:extLst>
              <a:ext uri="{FF2B5EF4-FFF2-40B4-BE49-F238E27FC236}">
                <a16:creationId xmlns:a16="http://schemas.microsoft.com/office/drawing/2014/main" id="{05B3166B-E325-0E87-5DC4-73051AD018A4}"/>
              </a:ext>
            </a:extLst>
          </p:cNvPr>
          <p:cNvSpPr txBox="1"/>
          <p:nvPr/>
        </p:nvSpPr>
        <p:spPr>
          <a:xfrm>
            <a:off x="953328" y="3035860"/>
            <a:ext cx="9991813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Momento 3. Toma de decisiones</a:t>
            </a:r>
          </a:p>
        </p:txBody>
      </p:sp>
      <p:pic>
        <p:nvPicPr>
          <p:cNvPr id="5" name="Google Shape;113;p3">
            <a:extLst>
              <a:ext uri="{FF2B5EF4-FFF2-40B4-BE49-F238E27FC236}">
                <a16:creationId xmlns:a16="http://schemas.microsoft.com/office/drawing/2014/main" id="{6058C1E1-20C6-00BC-7911-EEE1122F7BC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24;p3">
            <a:extLst>
              <a:ext uri="{FF2B5EF4-FFF2-40B4-BE49-F238E27FC236}">
                <a16:creationId xmlns:a16="http://schemas.microsoft.com/office/drawing/2014/main" id="{6458EBCE-7655-3A74-5EBA-43669C594550}"/>
              </a:ext>
            </a:extLst>
          </p:cNvPr>
          <p:cNvSpPr/>
          <p:nvPr/>
        </p:nvSpPr>
        <p:spPr>
          <a:xfrm rot="10800000">
            <a:off x="1061356" y="3953539"/>
            <a:ext cx="10069285" cy="167608"/>
          </a:xfrm>
          <a:prstGeom prst="rect">
            <a:avLst/>
          </a:prstGeom>
          <a:solidFill>
            <a:srgbClr val="39B89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125;p3">
            <a:extLst>
              <a:ext uri="{FF2B5EF4-FFF2-40B4-BE49-F238E27FC236}">
                <a16:creationId xmlns:a16="http://schemas.microsoft.com/office/drawing/2014/main" id="{649AA983-97E9-2B89-1F94-BB21CF9404F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61813" y="155862"/>
            <a:ext cx="1000818" cy="90541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8;p1">
            <a:extLst>
              <a:ext uri="{FF2B5EF4-FFF2-40B4-BE49-F238E27FC236}">
                <a16:creationId xmlns:a16="http://schemas.microsoft.com/office/drawing/2014/main" id="{92A1581B-E566-EEC8-FB08-C1DCE4453686}"/>
              </a:ext>
            </a:extLst>
          </p:cNvPr>
          <p:cNvSpPr txBox="1"/>
          <p:nvPr/>
        </p:nvSpPr>
        <p:spPr>
          <a:xfrm>
            <a:off x="1100093" y="4435839"/>
            <a:ext cx="999181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(20 minutos)</a:t>
            </a:r>
          </a:p>
        </p:txBody>
      </p:sp>
    </p:spTree>
    <p:extLst>
      <p:ext uri="{BB962C8B-B14F-4D97-AF65-F5344CB8AC3E}">
        <p14:creationId xmlns:p14="http://schemas.microsoft.com/office/powerpoint/2010/main" val="3271841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13;p3">
            <a:extLst>
              <a:ext uri="{FF2B5EF4-FFF2-40B4-BE49-F238E27FC236}">
                <a16:creationId xmlns:a16="http://schemas.microsoft.com/office/drawing/2014/main" id="{2CC3AFF9-630F-3417-6DB9-7A7F34F832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9A7C672A-22A9-52CE-37A2-1A813ED5B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5316"/>
            <a:ext cx="1727718" cy="172771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996F372-F429-E5BB-D55D-E35F316B65F4}"/>
              </a:ext>
            </a:extLst>
          </p:cNvPr>
          <p:cNvSpPr txBox="1"/>
          <p:nvPr/>
        </p:nvSpPr>
        <p:spPr>
          <a:xfrm>
            <a:off x="542723" y="1662402"/>
            <a:ext cx="11106554" cy="62786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CL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Trabaje esta instancia en plenario, en que se llegue a un acuerdo respecto a la toma de decisiones que se realizará a nivel establecimiento. Si desea, puede focalizar algunas, explicitando al grupo en </a:t>
            </a:r>
            <a:r>
              <a:rPr lang="es-CL" sz="1600" dirty="0">
                <a:solidFill>
                  <a:srgbClr val="002060"/>
                </a:solidFill>
                <a:latin typeface="Calibri" panose="020F0502020204030204"/>
              </a:rPr>
              <a:t>qué</a:t>
            </a:r>
            <a:r>
              <a:rPr kumimoji="0" lang="es-CL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 enfocará la acción.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CL" sz="1600" dirty="0">
                <a:solidFill>
                  <a:srgbClr val="002060"/>
                </a:solidFill>
                <a:latin typeface="Calibri" panose="020F0502020204030204"/>
              </a:rPr>
              <a:t>Imprima una copia del documento Word </a:t>
            </a:r>
            <a:r>
              <a:rPr lang="es-CL" sz="1600" b="1" dirty="0">
                <a:solidFill>
                  <a:srgbClr val="002060"/>
                </a:solidFill>
                <a:latin typeface="Calibri" panose="020F0502020204030204"/>
              </a:rPr>
              <a:t>“</a:t>
            </a:r>
            <a:r>
              <a:rPr lang="es-ES" sz="1600" b="1" dirty="0">
                <a:solidFill>
                  <a:srgbClr val="002060"/>
                </a:solidFill>
                <a:latin typeface="Calibri" panose="020F0502020204030204"/>
              </a:rPr>
              <a:t>Material de apoyo - Taller Reportes de Trayectoria. Momento 3</a:t>
            </a:r>
            <a:r>
              <a:rPr lang="es-CL" sz="1600" b="1" dirty="0">
                <a:solidFill>
                  <a:srgbClr val="002060"/>
                </a:solidFill>
                <a:latin typeface="Calibri" panose="020F0502020204030204"/>
              </a:rPr>
              <a:t>”</a:t>
            </a:r>
            <a:r>
              <a:rPr lang="es-CL" sz="1600" dirty="0">
                <a:solidFill>
                  <a:srgbClr val="002060"/>
                </a:solidFill>
                <a:latin typeface="Calibri" panose="020F0502020204030204"/>
              </a:rPr>
              <a:t>,</a:t>
            </a:r>
            <a:r>
              <a:rPr lang="es-CL" sz="1600" b="1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es-CL" sz="1600" dirty="0">
                <a:solidFill>
                  <a:srgbClr val="002060"/>
                </a:solidFill>
                <a:latin typeface="Calibri" panose="020F0502020204030204"/>
              </a:rPr>
              <a:t>que encontrará en los materiales para el taller. Este material permitirá guiar el trabajo de cada grupo.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s-CL" sz="1600" dirty="0">
              <a:solidFill>
                <a:srgbClr val="002060"/>
              </a:solidFill>
              <a:latin typeface="Calibri" panose="020F0502020204030204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s-CL" sz="1600" dirty="0">
                <a:solidFill>
                  <a:srgbClr val="002060"/>
                </a:solidFill>
                <a:latin typeface="Calibri" panose="020F0502020204030204"/>
              </a:rPr>
              <a:t>Una de las personas presentes debe ir sistematizando las acciones y acuerdos que se tomen en el plenario. Idealmente, dejar estas acciones y acuerdos visibles a todos los grupos.</a:t>
            </a:r>
            <a:endParaRPr lang="es-CL" sz="1600" dirty="0">
              <a:solidFill>
                <a:srgbClr val="002060"/>
              </a:solidFill>
              <a:latin typeface="Calibri" panose="020F0502020204030204"/>
              <a:ea typeface="Calibri"/>
              <a:cs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CL" sz="1600" dirty="0">
              <a:solidFill>
                <a:srgbClr val="002060"/>
              </a:solidFill>
              <a:latin typeface="Calibri" panose="020F0502020204030204"/>
            </a:endParaRPr>
          </a:p>
          <a:p>
            <a:pPr marL="342900" indent="-342900">
              <a:buAutoNum type="arabicPeriod" startAt="4"/>
              <a:defRPr/>
            </a:pPr>
            <a:r>
              <a:rPr lang="es-CL" sz="1600" dirty="0">
                <a:solidFill>
                  <a:srgbClr val="002060"/>
                </a:solidFill>
                <a:latin typeface="Calibri" panose="020F0502020204030204"/>
              </a:rPr>
              <a:t>En la siguiente lámina podrá encontrar algunos campos de acción que tienen los establecimientos educativos para fortalecer las trayectorias educativas. Si lo desea, puede guiar la conversación dentro de esas dimensiones:</a:t>
            </a:r>
            <a:endParaRPr lang="es-CL" sz="1600" dirty="0">
              <a:solidFill>
                <a:srgbClr val="002060"/>
              </a:solidFill>
              <a:latin typeface="Calibri" panose="020F0502020204030204"/>
              <a:ea typeface="Calibri"/>
              <a:cs typeface="Calibri"/>
            </a:endParaRPr>
          </a:p>
          <a:p>
            <a:pPr marL="342900" indent="-342900">
              <a:buFontTx/>
              <a:buAutoNum type="arabicPeriod" startAt="4"/>
              <a:defRPr/>
            </a:pPr>
            <a:endParaRPr lang="es-CL" sz="1600" dirty="0">
              <a:solidFill>
                <a:srgbClr val="002060"/>
              </a:solidFill>
              <a:latin typeface="Calibri" panose="020F0502020204030204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Protocolos para el seguimiento y acción en torno a inasistencia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Estrategias y espacios de acogida para la (re)vinculación escolar 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Planes de apoyo pedagógico y </a:t>
            </a:r>
            <a:r>
              <a:rPr lang="es-ES" sz="1200" dirty="0">
                <a:solidFill>
                  <a:srgbClr val="002060"/>
                </a:solidFill>
                <a:latin typeface="Calibri" panose="020F0502020204030204"/>
              </a:rPr>
              <a:t>socioemocional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(aplicando instrumentos y normativa disponible) </a:t>
            </a:r>
            <a:endParaRPr lang="es-ES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Involucramiento y sensibilización con familias y comunidad</a:t>
            </a:r>
            <a:b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 último, tenga en cuenta en el taller que</a:t>
            </a:r>
            <a:r>
              <a:rPr lang="es-ES" sz="1400" dirty="0">
                <a:solidFill>
                  <a:srgbClr val="002060"/>
                </a:solidFill>
                <a:latin typeface="Calibri" panose="020F0502020204030204"/>
              </a:rPr>
              <a:t>,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durante el segundo semestre del año 2023, </a:t>
            </a:r>
            <a:r>
              <a:rPr lang="es-ES" sz="1400" dirty="0">
                <a:solidFill>
                  <a:srgbClr val="002060"/>
                </a:solidFill>
                <a:latin typeface="Calibri" panose="020F0502020204030204"/>
              </a:rPr>
              <a:t>se contará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con equipos territoriales de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revinculación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asistencia, que trabajarán desde los Departamentos Provinciales de Educación, Servicios Locales de Educación Pública y municipios. Entre sus funciones tienen el desarrollo de un trabajo colaborativo con las comunidades educativas y en articulación con el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intersector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organizaciones sociales para buscar, contactar y fomentar la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revinculación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continuidad educativa de estudiantes que no están matriculados o presentan </a:t>
            </a:r>
            <a:r>
              <a:rPr lang="es-ES" sz="1400" dirty="0">
                <a:solidFill>
                  <a:srgbClr val="002060"/>
                </a:solidFill>
                <a:latin typeface="Calibri" panose="020F0502020204030204"/>
              </a:rPr>
              <a:t>baja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asistencia. </a:t>
            </a:r>
            <a:r>
              <a:rPr lang="es-ES" sz="1400" dirty="0">
                <a:solidFill>
                  <a:srgbClr val="002060"/>
                </a:solidFill>
                <a:latin typeface="Calibri" panose="020F0502020204030204"/>
              </a:rPr>
              <a:t>Como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equipo directivo, pueden solicitar su apoyo y colaboración a las entidades educativas de su territorio.</a:t>
            </a:r>
            <a:br>
              <a:rPr kumimoji="0" lang="es-CL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256B1F-B9AF-4BA1-7B90-C29922F115E3}"/>
              </a:ext>
            </a:extLst>
          </p:cNvPr>
          <p:cNvSpPr txBox="1"/>
          <p:nvPr/>
        </p:nvSpPr>
        <p:spPr>
          <a:xfrm>
            <a:off x="660903" y="1160574"/>
            <a:ext cx="91830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Recomendaciones previas para Momento 3: Toma de decisiones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4968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76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323;p14">
            <a:extLst>
              <a:ext uri="{FF2B5EF4-FFF2-40B4-BE49-F238E27FC236}">
                <a16:creationId xmlns:a16="http://schemas.microsoft.com/office/drawing/2014/main" id="{64BA6D61-4D06-E24C-E601-C8FE5D5851B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222;p8">
            <a:extLst>
              <a:ext uri="{FF2B5EF4-FFF2-40B4-BE49-F238E27FC236}">
                <a16:creationId xmlns:a16="http://schemas.microsoft.com/office/drawing/2014/main" id="{5951EBCB-E3F7-59A0-0911-EB991A00B3D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61813" y="155862"/>
            <a:ext cx="1000818" cy="90541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86;p6">
            <a:extLst>
              <a:ext uri="{FF2B5EF4-FFF2-40B4-BE49-F238E27FC236}">
                <a16:creationId xmlns:a16="http://schemas.microsoft.com/office/drawing/2014/main" id="{47948CCF-DF4A-6F93-2CE1-817A28BA5ECA}"/>
              </a:ext>
            </a:extLst>
          </p:cNvPr>
          <p:cNvSpPr txBox="1"/>
          <p:nvPr/>
        </p:nvSpPr>
        <p:spPr>
          <a:xfrm>
            <a:off x="825273" y="459471"/>
            <a:ext cx="9863927" cy="884652"/>
          </a:xfrm>
          <a:prstGeom prst="rect">
            <a:avLst/>
          </a:prstGeom>
          <a:solidFill>
            <a:srgbClr val="38B894"/>
          </a:solidFill>
          <a:ln>
            <a:noFill/>
          </a:ln>
        </p:spPr>
        <p:txBody>
          <a:bodyPr spcFirstLastPara="1" wrap="square" lIns="72000" tIns="72000" rIns="72000" bIns="360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Tx/>
              <a:buNone/>
              <a:tabLst/>
              <a:defRPr/>
            </a:pPr>
            <a:r>
              <a:rPr kumimoji="0" lang="es-CL" sz="2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Campos de acción en centro educativos para fortalecer trayectorias educativas</a:t>
            </a:r>
            <a:endParaRPr kumimoji="0" lang="es-CL" sz="28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</a:endParaRPr>
          </a:p>
        </p:txBody>
      </p:sp>
      <p:graphicFrame>
        <p:nvGraphicFramePr>
          <p:cNvPr id="5" name="Diagram 8">
            <a:extLst>
              <a:ext uri="{FF2B5EF4-FFF2-40B4-BE49-F238E27FC236}">
                <a16:creationId xmlns:a16="http://schemas.microsoft.com/office/drawing/2014/main" id="{87C72B7C-E521-B16D-C8A8-FED788BEF1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9887903"/>
              </p:ext>
            </p:extLst>
          </p:nvPr>
        </p:nvGraphicFramePr>
        <p:xfrm>
          <a:off x="1366762" y="1708411"/>
          <a:ext cx="8926284" cy="4891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98514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13;p3">
            <a:extLst>
              <a:ext uri="{FF2B5EF4-FFF2-40B4-BE49-F238E27FC236}">
                <a16:creationId xmlns:a16="http://schemas.microsoft.com/office/drawing/2014/main" id="{2CC3AFF9-630F-3417-6DB9-7A7F34F832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9A7C672A-22A9-52CE-37A2-1A813ED5B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8897" y="-134686"/>
            <a:ext cx="1727718" cy="172771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996F372-F429-E5BB-D55D-E35F316B65F4}"/>
              </a:ext>
            </a:extLst>
          </p:cNvPr>
          <p:cNvSpPr txBox="1"/>
          <p:nvPr/>
        </p:nvSpPr>
        <p:spPr>
          <a:xfrm>
            <a:off x="660903" y="1294375"/>
            <a:ext cx="11271564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dirty="0">
                <a:solidFill>
                  <a:srgbClr val="002060"/>
                </a:solidFill>
              </a:rPr>
              <a:t>A continuación, se detallan las etapas y tiempos considerados para el desarrollo del taller. Son referenciales y pueden ser adaptados al contexto de sus comunidades educativas.</a:t>
            </a:r>
          </a:p>
          <a:p>
            <a:endParaRPr lang="es-CL" dirty="0">
              <a:solidFill>
                <a:srgbClr val="002060"/>
              </a:solidFill>
            </a:endParaRPr>
          </a:p>
          <a:p>
            <a:endParaRPr lang="es-CL" b="1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es-CL" dirty="0">
              <a:solidFill>
                <a:srgbClr val="002060"/>
              </a:solidFill>
            </a:endParaRPr>
          </a:p>
          <a:p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256B1F-B9AF-4BA1-7B90-C29922F115E3}"/>
              </a:ext>
            </a:extLst>
          </p:cNvPr>
          <p:cNvSpPr txBox="1"/>
          <p:nvPr/>
        </p:nvSpPr>
        <p:spPr>
          <a:xfrm>
            <a:off x="660903" y="760290"/>
            <a:ext cx="104812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b="1">
                <a:solidFill>
                  <a:srgbClr val="002060"/>
                </a:solidFill>
              </a:rPr>
              <a:t>Estructura del taller</a:t>
            </a:r>
            <a:endParaRPr lang="es-CL" sz="2400" b="1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FD2DF467-5142-7B19-AFF9-391F78D6D8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6039633"/>
              </p:ext>
            </p:extLst>
          </p:nvPr>
        </p:nvGraphicFramePr>
        <p:xfrm>
          <a:off x="688621" y="2114939"/>
          <a:ext cx="10842476" cy="424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28420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9A7C672A-22A9-52CE-37A2-1A813ED5B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2675" y="-211399"/>
            <a:ext cx="1727718" cy="172771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996F372-F429-E5BB-D55D-E35F316B65F4}"/>
              </a:ext>
            </a:extLst>
          </p:cNvPr>
          <p:cNvSpPr txBox="1"/>
          <p:nvPr/>
        </p:nvSpPr>
        <p:spPr>
          <a:xfrm>
            <a:off x="539296" y="1404226"/>
            <a:ext cx="11113408" cy="50629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s-CL" sz="1700" dirty="0">
                <a:solidFill>
                  <a:srgbClr val="002060"/>
                </a:solidFill>
              </a:rPr>
              <a:t>1. Previo a la preparación del taller puede revisar el siguiente video, el cual explica con más detalle la información del reporte de trayectorias educativas: </a:t>
            </a:r>
            <a:r>
              <a:rPr lang="es-ES" sz="170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Webinar: ¿Cómo analizar y tomar decisiones a partir de los reportes que entrega MINEDUC?</a:t>
            </a:r>
          </a:p>
          <a:p>
            <a:pPr algn="just"/>
            <a:endParaRPr lang="es-ES" sz="1700" dirty="0">
              <a:solidFill>
                <a:srgbClr val="002060"/>
              </a:solidFill>
            </a:endParaRPr>
          </a:p>
          <a:p>
            <a:pPr algn="just"/>
            <a:r>
              <a:rPr lang="es-ES" sz="1700" dirty="0">
                <a:solidFill>
                  <a:srgbClr val="002060"/>
                </a:solidFill>
              </a:rPr>
              <a:t>2. Se recomienda promover la participación en el taller de profesionales de la educación y asistentes de la educación.</a:t>
            </a:r>
            <a:endParaRPr lang="es-ES" sz="1700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just"/>
            <a:endParaRPr lang="es-ES" sz="1700" dirty="0">
              <a:solidFill>
                <a:srgbClr val="002060"/>
              </a:solidFill>
            </a:endParaRPr>
          </a:p>
          <a:p>
            <a:pPr algn="just"/>
            <a:r>
              <a:rPr lang="es-ES" sz="1700" dirty="0">
                <a:solidFill>
                  <a:srgbClr val="002060"/>
                </a:solidFill>
              </a:rPr>
              <a:t>3. Revise el PPT con el contenido del taller previamente. Puede tomarlo como referencia y realizar todos los ajustes que vea necesarios para adecuar al contexto de su comunidad educativa.</a:t>
            </a:r>
            <a:endParaRPr lang="es-ES" sz="1700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just"/>
            <a:endParaRPr lang="es-ES" sz="1700" dirty="0">
              <a:solidFill>
                <a:srgbClr val="002060"/>
              </a:solidFill>
            </a:endParaRPr>
          </a:p>
          <a:p>
            <a:pPr algn="just"/>
            <a:r>
              <a:rPr lang="es-ES" sz="1700" dirty="0">
                <a:solidFill>
                  <a:srgbClr val="002060"/>
                </a:solidFill>
              </a:rPr>
              <a:t>4. Esta propuesta considera destinar al taller 1 hora 40 minutos, pero es posible destinar más tiempo para su ejecución. Puede ajustar los tiempos de cada etapa según lo necesiten.</a:t>
            </a:r>
            <a:endParaRPr lang="es-ES" sz="1700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just"/>
            <a:endParaRPr lang="es-ES" sz="1700" dirty="0">
              <a:solidFill>
                <a:srgbClr val="002060"/>
              </a:solidFill>
            </a:endParaRPr>
          </a:p>
          <a:p>
            <a:pPr algn="just"/>
            <a:r>
              <a:rPr lang="es-ES" sz="1700" dirty="0">
                <a:solidFill>
                  <a:srgbClr val="002060"/>
                </a:solidFill>
              </a:rPr>
              <a:t>5. Descargue y revise previamente el</a:t>
            </a:r>
            <a:r>
              <a:rPr lang="es-ES" sz="1700" i="1" dirty="0">
                <a:solidFill>
                  <a:srgbClr val="002060"/>
                </a:solidFill>
              </a:rPr>
              <a:t> 2° Reporte de seguimiento de estudiantes con trayectorias educativas interrumpidas o irregulares </a:t>
            </a:r>
            <a:r>
              <a:rPr lang="es-ES" sz="1700" dirty="0">
                <a:solidFill>
                  <a:srgbClr val="002060"/>
                </a:solidFill>
              </a:rPr>
              <a:t>de su establecimiento, el cual puede encontrar en Comunidad Escolar. Previo al taller, compártalo con las y los participantes y señale que cuentan con él para la realización del taller. Esto puede ser en formato físico o digital.</a:t>
            </a:r>
            <a:endParaRPr lang="es-CL" sz="1700" dirty="0">
              <a:solidFill>
                <a:srgbClr val="002060"/>
              </a:solidFill>
            </a:endParaRPr>
          </a:p>
          <a:p>
            <a:pPr algn="just"/>
            <a:endParaRPr lang="es-CL" sz="1700" dirty="0">
              <a:solidFill>
                <a:srgbClr val="002060"/>
              </a:solidFill>
            </a:endParaRPr>
          </a:p>
          <a:p>
            <a:pPr algn="just"/>
            <a:r>
              <a:rPr lang="es-ES" sz="1700" dirty="0">
                <a:solidFill>
                  <a:srgbClr val="002060"/>
                </a:solidFill>
              </a:rPr>
              <a:t>6. En los Momentos 1 y 2 del taller se realizará trabajo en grupo. Se recomienda tener conformados previamente los grupos ojalá de no más de 5 personas, para promover una mejor conversación. Un criterio de conformación de los grupos puede ser que sean profesionales de un mismo ciclo.</a:t>
            </a:r>
            <a:endParaRPr lang="es-ES" sz="1700" dirty="0">
              <a:solidFill>
                <a:srgbClr val="002060"/>
              </a:solidFill>
              <a:ea typeface="Calibri"/>
              <a:cs typeface="Calibri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256B1F-B9AF-4BA1-7B90-C29922F115E3}"/>
              </a:ext>
            </a:extLst>
          </p:cNvPr>
          <p:cNvSpPr txBox="1"/>
          <p:nvPr/>
        </p:nvSpPr>
        <p:spPr>
          <a:xfrm>
            <a:off x="539296" y="794956"/>
            <a:ext cx="98033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b="1">
                <a:solidFill>
                  <a:srgbClr val="002060"/>
                </a:solidFill>
              </a:rPr>
              <a:t>Recomendaciones previas</a:t>
            </a:r>
            <a:endParaRPr lang="es-CL" sz="2400" b="1"/>
          </a:p>
        </p:txBody>
      </p:sp>
    </p:spTree>
    <p:extLst>
      <p:ext uri="{BB962C8B-B14F-4D97-AF65-F5344CB8AC3E}">
        <p14:creationId xmlns:p14="http://schemas.microsoft.com/office/powerpoint/2010/main" val="1099818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13;p3">
            <a:extLst>
              <a:ext uri="{FF2B5EF4-FFF2-40B4-BE49-F238E27FC236}">
                <a16:creationId xmlns:a16="http://schemas.microsoft.com/office/drawing/2014/main" id="{2CC3AFF9-630F-3417-6DB9-7A7F34F832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9A7C672A-22A9-52CE-37A2-1A813ED5B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7238" y="-145798"/>
            <a:ext cx="1727718" cy="172771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996F372-F429-E5BB-D55D-E35F316B65F4}"/>
              </a:ext>
            </a:extLst>
          </p:cNvPr>
          <p:cNvSpPr txBox="1"/>
          <p:nvPr/>
        </p:nvSpPr>
        <p:spPr>
          <a:xfrm>
            <a:off x="660903" y="1581920"/>
            <a:ext cx="11271564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dirty="0">
                <a:solidFill>
                  <a:srgbClr val="002060"/>
                </a:solidFill>
              </a:rPr>
              <a:t>1. Presentación PPT del taller “Material de apoyo – Presentación Taller Reportes de Trayectoria”.</a:t>
            </a:r>
          </a:p>
          <a:p>
            <a:br>
              <a:rPr lang="es-ES" dirty="0">
                <a:solidFill>
                  <a:srgbClr val="002060"/>
                </a:solidFill>
              </a:rPr>
            </a:br>
            <a:r>
              <a:rPr lang="es-ES" dirty="0">
                <a:solidFill>
                  <a:srgbClr val="002060"/>
                </a:solidFill>
              </a:rPr>
              <a:t>2. Documento: 2° Reporte de seguimiento de estudiantes con trayectorias educativas interrumpidas o irregulares.</a:t>
            </a:r>
            <a:br>
              <a:rPr lang="es-ES" dirty="0">
                <a:solidFill>
                  <a:srgbClr val="002060"/>
                </a:solidFill>
              </a:rPr>
            </a:br>
            <a:br>
              <a:rPr lang="es-ES" dirty="0">
                <a:solidFill>
                  <a:srgbClr val="002060"/>
                </a:solidFill>
              </a:rPr>
            </a:br>
            <a:r>
              <a:rPr lang="es-CL" dirty="0">
                <a:solidFill>
                  <a:srgbClr val="002060"/>
                </a:solidFill>
              </a:rPr>
              <a:t>3</a:t>
            </a:r>
            <a:r>
              <a:rPr lang="es-ES" dirty="0">
                <a:solidFill>
                  <a:srgbClr val="002060"/>
                </a:solidFill>
              </a:rPr>
              <a:t>. Documento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“</a:t>
            </a:r>
            <a:r>
              <a:rPr lang="es-ES" dirty="0">
                <a:solidFill>
                  <a:srgbClr val="002060"/>
                </a:solidFill>
                <a:latin typeface="Calibri" panose="020F0502020204030204"/>
              </a:rPr>
              <a:t>Material de apoyo - Taller Reportes de Trayectoria. Momento 1 y 2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” </a:t>
            </a:r>
            <a:r>
              <a:rPr lang="es-ES" dirty="0">
                <a:solidFill>
                  <a:srgbClr val="002060"/>
                </a:solidFill>
              </a:rPr>
              <a:t>(una copia por grupo).</a:t>
            </a:r>
            <a:br>
              <a:rPr lang="es-ES" dirty="0">
                <a:solidFill>
                  <a:srgbClr val="002060"/>
                </a:solidFill>
              </a:rPr>
            </a:br>
            <a:br>
              <a:rPr lang="es-ES" dirty="0">
                <a:solidFill>
                  <a:srgbClr val="002060"/>
                </a:solidFill>
              </a:rPr>
            </a:br>
            <a:r>
              <a:rPr lang="es-ES" dirty="0">
                <a:solidFill>
                  <a:srgbClr val="002060"/>
                </a:solidFill>
              </a:rPr>
              <a:t>4. Documento “</a:t>
            </a:r>
            <a:r>
              <a:rPr lang="es-ES" dirty="0">
                <a:solidFill>
                  <a:srgbClr val="002060"/>
                </a:solidFill>
                <a:latin typeface="Calibri" panose="020F0502020204030204"/>
              </a:rPr>
              <a:t>Material de apoyo - Taller Reportes de Trayectoria. Momento 3” </a:t>
            </a:r>
            <a:r>
              <a:rPr lang="es-ES" dirty="0">
                <a:solidFill>
                  <a:srgbClr val="002060"/>
                </a:solidFill>
              </a:rPr>
              <a:t>(una copia).</a:t>
            </a:r>
            <a:endParaRPr lang="es-ES" dirty="0">
              <a:solidFill>
                <a:srgbClr val="002060"/>
              </a:solidFill>
              <a:ea typeface="Calibri"/>
              <a:cs typeface="Calibri"/>
            </a:endParaRPr>
          </a:p>
          <a:p>
            <a:br>
              <a:rPr lang="es-ES" b="1" dirty="0">
                <a:solidFill>
                  <a:srgbClr val="002060"/>
                </a:solidFill>
              </a:rPr>
            </a:br>
            <a:r>
              <a:rPr lang="es-ES" b="1" dirty="0">
                <a:solidFill>
                  <a:srgbClr val="002060"/>
                </a:solidFill>
              </a:rPr>
              <a:t>Otros recursos recomendados:</a:t>
            </a:r>
            <a:endParaRPr lang="es-ES" b="1" dirty="0">
              <a:solidFill>
                <a:srgbClr val="002060"/>
              </a:solidFill>
              <a:ea typeface="Calibri"/>
              <a:cs typeface="Calibri"/>
            </a:endParaRPr>
          </a:p>
          <a:p>
            <a:r>
              <a:rPr lang="es-ES" dirty="0">
                <a:solidFill>
                  <a:srgbClr val="002060"/>
                </a:solidFill>
              </a:rPr>
              <a:t>5. Pizarra, papelógrafo u otro elemento para plasmar las situaciones priorizadas en el Momento 2, de forma que queden visibles para todos los grupos.</a:t>
            </a:r>
            <a:br>
              <a:rPr lang="es-ES" dirty="0">
                <a:solidFill>
                  <a:srgbClr val="002060"/>
                </a:solidFill>
              </a:rPr>
            </a:br>
            <a:br>
              <a:rPr lang="es-ES" dirty="0">
                <a:solidFill>
                  <a:srgbClr val="002060"/>
                </a:solidFill>
              </a:rPr>
            </a:br>
            <a:r>
              <a:rPr lang="es-ES" dirty="0">
                <a:solidFill>
                  <a:srgbClr val="002060"/>
                </a:solidFill>
              </a:rPr>
              <a:t>6. Pizarra, papelógrafo u otro elemento para plasmar las acciones emanadas del plenario en el Momento 3, de forma que queden visibles para todos los grupos.</a:t>
            </a:r>
            <a:endParaRPr lang="es-ES" dirty="0">
              <a:solidFill>
                <a:srgbClr val="002060"/>
              </a:solidFill>
              <a:ea typeface="Calibri"/>
              <a:cs typeface="Calibri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256B1F-B9AF-4BA1-7B90-C29922F115E3}"/>
              </a:ext>
            </a:extLst>
          </p:cNvPr>
          <p:cNvSpPr txBox="1"/>
          <p:nvPr/>
        </p:nvSpPr>
        <p:spPr>
          <a:xfrm>
            <a:off x="660903" y="718061"/>
            <a:ext cx="81105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b="1">
                <a:solidFill>
                  <a:srgbClr val="002060"/>
                </a:solidFill>
              </a:rPr>
              <a:t>Recursos necesarios para la realización del taller</a:t>
            </a:r>
            <a:endParaRPr lang="es-CL" sz="2400" b="1"/>
          </a:p>
        </p:txBody>
      </p:sp>
    </p:spTree>
    <p:extLst>
      <p:ext uri="{BB962C8B-B14F-4D97-AF65-F5344CB8AC3E}">
        <p14:creationId xmlns:p14="http://schemas.microsoft.com/office/powerpoint/2010/main" val="110291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76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8;p1">
            <a:extLst>
              <a:ext uri="{FF2B5EF4-FFF2-40B4-BE49-F238E27FC236}">
                <a16:creationId xmlns:a16="http://schemas.microsoft.com/office/drawing/2014/main" id="{05B3166B-E325-0E87-5DC4-73051AD018A4}"/>
              </a:ext>
            </a:extLst>
          </p:cNvPr>
          <p:cNvSpPr txBox="1"/>
          <p:nvPr/>
        </p:nvSpPr>
        <p:spPr>
          <a:xfrm>
            <a:off x="481781" y="2298521"/>
            <a:ext cx="11004390" cy="178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Presentación</a:t>
            </a:r>
            <a:r>
              <a:rPr kumimoji="0" lang="es-ES" sz="4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Reporte de seguimiento de estudiantes con trayectoria interrumpida o irregular</a:t>
            </a:r>
          </a:p>
        </p:txBody>
      </p:sp>
      <p:pic>
        <p:nvPicPr>
          <p:cNvPr id="5" name="Google Shape;113;p3">
            <a:extLst>
              <a:ext uri="{FF2B5EF4-FFF2-40B4-BE49-F238E27FC236}">
                <a16:creationId xmlns:a16="http://schemas.microsoft.com/office/drawing/2014/main" id="{6058C1E1-20C6-00BC-7911-EEE1122F7BC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24;p3">
            <a:extLst>
              <a:ext uri="{FF2B5EF4-FFF2-40B4-BE49-F238E27FC236}">
                <a16:creationId xmlns:a16="http://schemas.microsoft.com/office/drawing/2014/main" id="{6458EBCE-7655-3A74-5EBA-43669C594550}"/>
              </a:ext>
            </a:extLst>
          </p:cNvPr>
          <p:cNvSpPr/>
          <p:nvPr/>
        </p:nvSpPr>
        <p:spPr>
          <a:xfrm rot="10800000">
            <a:off x="1061356" y="4559479"/>
            <a:ext cx="10069285" cy="167608"/>
          </a:xfrm>
          <a:prstGeom prst="rect">
            <a:avLst/>
          </a:prstGeom>
          <a:solidFill>
            <a:srgbClr val="39B89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125;p3">
            <a:extLst>
              <a:ext uri="{FF2B5EF4-FFF2-40B4-BE49-F238E27FC236}">
                <a16:creationId xmlns:a16="http://schemas.microsoft.com/office/drawing/2014/main" id="{649AA983-97E9-2B89-1F94-BB21CF9404F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61813" y="155862"/>
            <a:ext cx="1000818" cy="9054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2923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13;p3">
            <a:extLst>
              <a:ext uri="{FF2B5EF4-FFF2-40B4-BE49-F238E27FC236}">
                <a16:creationId xmlns:a16="http://schemas.microsoft.com/office/drawing/2014/main" id="{2CC3AFF9-630F-3417-6DB9-7A7F34F832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9A7C672A-22A9-52CE-37A2-1A813ED5B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5316"/>
            <a:ext cx="1727718" cy="172771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996F372-F429-E5BB-D55D-E35F316B65F4}"/>
              </a:ext>
            </a:extLst>
          </p:cNvPr>
          <p:cNvSpPr txBox="1"/>
          <p:nvPr/>
        </p:nvSpPr>
        <p:spPr>
          <a:xfrm>
            <a:off x="660903" y="1901228"/>
            <a:ext cx="11271564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Idealmente, intente actualizar la sección de “Contenido del Reporte” del PPT del taller con datos de su establecimiento, ya que los que se muestran son solo referenciales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 y no corresponden a los de su establecimiento.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indent="-342900">
              <a:buFontTx/>
              <a:buAutoNum type="arabicPeriod"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caso de que su establecimiento tenga la modalidad de educación para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niños,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niñas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jóvenes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la modalidad de educación para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jóvenes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adultos, puede mostrar los dos datos por separado, ya que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encontrará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dos reportes distintos 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para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ambas matrículas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 en Comunidad Escolar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br>
              <a:rPr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</a:b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256B1F-B9AF-4BA1-7B90-C29922F115E3}"/>
              </a:ext>
            </a:extLst>
          </p:cNvPr>
          <p:cNvSpPr txBox="1"/>
          <p:nvPr/>
        </p:nvSpPr>
        <p:spPr>
          <a:xfrm>
            <a:off x="660903" y="1412483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Recomendaciones previas para presentación del reporte</a:t>
            </a:r>
            <a:endParaRPr kumimoji="0" lang="es-CL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1763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76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8;p1">
            <a:extLst>
              <a:ext uri="{FF2B5EF4-FFF2-40B4-BE49-F238E27FC236}">
                <a16:creationId xmlns:a16="http://schemas.microsoft.com/office/drawing/2014/main" id="{05B3166B-E325-0E87-5DC4-73051AD018A4}"/>
              </a:ext>
            </a:extLst>
          </p:cNvPr>
          <p:cNvSpPr txBox="1"/>
          <p:nvPr/>
        </p:nvSpPr>
        <p:spPr>
          <a:xfrm>
            <a:off x="1100091" y="2280785"/>
            <a:ext cx="9991813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Momento 1: Detección de situaciones a partir del Reporte</a:t>
            </a:r>
          </a:p>
        </p:txBody>
      </p:sp>
      <p:pic>
        <p:nvPicPr>
          <p:cNvPr id="5" name="Google Shape;113;p3">
            <a:extLst>
              <a:ext uri="{FF2B5EF4-FFF2-40B4-BE49-F238E27FC236}">
                <a16:creationId xmlns:a16="http://schemas.microsoft.com/office/drawing/2014/main" id="{6058C1E1-20C6-00BC-7911-EEE1122F7BC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24;p3">
            <a:extLst>
              <a:ext uri="{FF2B5EF4-FFF2-40B4-BE49-F238E27FC236}">
                <a16:creationId xmlns:a16="http://schemas.microsoft.com/office/drawing/2014/main" id="{6458EBCE-7655-3A74-5EBA-43669C594550}"/>
              </a:ext>
            </a:extLst>
          </p:cNvPr>
          <p:cNvSpPr/>
          <p:nvPr/>
        </p:nvSpPr>
        <p:spPr>
          <a:xfrm rot="10800000">
            <a:off x="1061356" y="4020773"/>
            <a:ext cx="10069285" cy="167608"/>
          </a:xfrm>
          <a:prstGeom prst="rect">
            <a:avLst/>
          </a:prstGeom>
          <a:solidFill>
            <a:srgbClr val="39B89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125;p3">
            <a:extLst>
              <a:ext uri="{FF2B5EF4-FFF2-40B4-BE49-F238E27FC236}">
                <a16:creationId xmlns:a16="http://schemas.microsoft.com/office/drawing/2014/main" id="{649AA983-97E9-2B89-1F94-BB21CF9404F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61813" y="155862"/>
            <a:ext cx="1000818" cy="9054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98;p1">
            <a:extLst>
              <a:ext uri="{FF2B5EF4-FFF2-40B4-BE49-F238E27FC236}">
                <a16:creationId xmlns:a16="http://schemas.microsoft.com/office/drawing/2014/main" id="{97B0C880-746E-E8D5-F710-00CFBCAC5CAB}"/>
              </a:ext>
            </a:extLst>
          </p:cNvPr>
          <p:cNvSpPr txBox="1"/>
          <p:nvPr/>
        </p:nvSpPr>
        <p:spPr>
          <a:xfrm>
            <a:off x="1100093" y="4435839"/>
            <a:ext cx="999181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(30 minutos)</a:t>
            </a:r>
          </a:p>
        </p:txBody>
      </p:sp>
    </p:spTree>
    <p:extLst>
      <p:ext uri="{BB962C8B-B14F-4D97-AF65-F5344CB8AC3E}">
        <p14:creationId xmlns:p14="http://schemas.microsoft.com/office/powerpoint/2010/main" val="250026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13;p3">
            <a:extLst>
              <a:ext uri="{FF2B5EF4-FFF2-40B4-BE49-F238E27FC236}">
                <a16:creationId xmlns:a16="http://schemas.microsoft.com/office/drawing/2014/main" id="{2CC3AFF9-630F-3417-6DB9-7A7F34F832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9A7C672A-22A9-52CE-37A2-1A813ED5B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5316"/>
            <a:ext cx="1727718" cy="172771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996F372-F429-E5BB-D55D-E35F316B65F4}"/>
              </a:ext>
            </a:extLst>
          </p:cNvPr>
          <p:cNvSpPr txBox="1"/>
          <p:nvPr/>
        </p:nvSpPr>
        <p:spPr>
          <a:xfrm>
            <a:off x="660903" y="1901228"/>
            <a:ext cx="11271564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Revise previamente el reporte con el equi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po directivo, antes de realizar el taller.</a:t>
            </a:r>
            <a:br>
              <a:rPr lang="es-CL" dirty="0">
                <a:latin typeface="Calibri" panose="020F0502020204030204"/>
              </a:rPr>
            </a:br>
            <a:endParaRPr lang="es-CL">
              <a:solidFill>
                <a:srgbClr val="002060"/>
              </a:solidFill>
              <a:latin typeface="Calibri" panose="020F0502020204030204"/>
            </a:endParaRPr>
          </a:p>
          <a:p>
            <a:pPr marL="342900" indent="-342900">
              <a:buFontTx/>
              <a:buAutoNum type="arabicPeriod"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Idealmente, intente actualizar la sección de “Contenido del Reporte” del PPT del Taller con datos de su establecimiento, ya que los que se muestran son solo referenciales.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 </a:t>
            </a:r>
            <a:endParaRPr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Incentive que los participantes </a:t>
            </a:r>
            <a:r>
              <a:rPr lang="es-CL" dirty="0">
                <a:solidFill>
                  <a:srgbClr val="FF0000"/>
                </a:solidFill>
                <a:latin typeface="Calibri" panose="020F0502020204030204"/>
              </a:rPr>
              <a:t>cuenten con 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el documento durante el taller, ya sea impreso o en formato PDF.</a:t>
            </a:r>
            <a:endParaRPr lang="es-C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indent="-342900">
              <a:buFontTx/>
              <a:buAutoNum type="arabicPeriod"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caso </a:t>
            </a:r>
            <a:r>
              <a:rPr lang="es-CL" dirty="0">
                <a:solidFill>
                  <a:srgbClr val="FF0000"/>
                </a:solidFill>
                <a:latin typeface="Calibri" panose="020F0502020204030204"/>
              </a:rPr>
              <a:t>de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 que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su establecimiento tenga la modalidad de educación para </a:t>
            </a:r>
            <a:r>
              <a:rPr lang="es-CL" dirty="0">
                <a:solidFill>
                  <a:srgbClr val="FF0000"/>
                </a:solidFill>
                <a:latin typeface="Calibri" panose="020F0502020204030204"/>
              </a:rPr>
              <a:t>n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iños</a:t>
            </a:r>
            <a:r>
              <a:rPr lang="es-CL" dirty="0">
                <a:solidFill>
                  <a:srgbClr val="FF0000"/>
                </a:solidFill>
                <a:latin typeface="Calibri" panose="020F0502020204030204"/>
              </a:rPr>
              <a:t>,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s-CL" dirty="0">
                <a:solidFill>
                  <a:srgbClr val="FF0000"/>
                </a:solidFill>
                <a:latin typeface="Calibri" panose="020F0502020204030204"/>
              </a:rPr>
              <a:t>n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iñas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</a:t>
            </a:r>
            <a:r>
              <a:rPr lang="es-CL" dirty="0">
                <a:solidFill>
                  <a:srgbClr val="FF0000"/>
                </a:solidFill>
                <a:latin typeface="Calibri" panose="020F0502020204030204"/>
              </a:rPr>
              <a:t>j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óvenes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la modalidad de educación para </a:t>
            </a:r>
            <a:r>
              <a:rPr lang="es-CL" dirty="0">
                <a:solidFill>
                  <a:srgbClr val="FF0000"/>
                </a:solidFill>
                <a:latin typeface="Calibri" panose="020F0502020204030204"/>
              </a:rPr>
              <a:t>j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óvenes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adultos, puede mostrar los dos datos por separado, ya que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es-CL" dirty="0">
                <a:solidFill>
                  <a:srgbClr val="FF0000"/>
                </a:solidFill>
                <a:latin typeface="Calibri" panose="020F0502020204030204"/>
              </a:rPr>
              <a:t>encontrará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dos reportes distintos </a:t>
            </a:r>
            <a:r>
              <a:rPr lang="es-CL" dirty="0">
                <a:solidFill>
                  <a:srgbClr val="FF0000"/>
                </a:solidFill>
                <a:latin typeface="Calibri" panose="020F0502020204030204"/>
              </a:rPr>
              <a:t>para ambas matrículas </a:t>
            </a:r>
            <a:r>
              <a:rPr lang="es-CL" dirty="0">
                <a:solidFill>
                  <a:srgbClr val="002060"/>
                </a:solidFill>
                <a:latin typeface="Calibri" panose="020F0502020204030204"/>
              </a:rPr>
              <a:t>en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Comunidad Escolar</a:t>
            </a:r>
            <a:r>
              <a:rPr lang="es-CL" dirty="0">
                <a:solidFill>
                  <a:srgbClr val="FF0000"/>
                </a:solidFill>
                <a:latin typeface="Calibri" panose="020F0502020204030204"/>
              </a:rPr>
              <a:t>.</a:t>
            </a:r>
            <a:br>
              <a:rPr lang="es-CL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</a:b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256B1F-B9AF-4BA1-7B90-C29922F115E3}"/>
              </a:ext>
            </a:extLst>
          </p:cNvPr>
          <p:cNvSpPr txBox="1"/>
          <p:nvPr/>
        </p:nvSpPr>
        <p:spPr>
          <a:xfrm>
            <a:off x="660903" y="1412483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Recomendaciones previas para presentación del reporte</a:t>
            </a:r>
            <a:endParaRPr kumimoji="0" lang="es-CL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203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76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8;p1">
            <a:extLst>
              <a:ext uri="{FF2B5EF4-FFF2-40B4-BE49-F238E27FC236}">
                <a16:creationId xmlns:a16="http://schemas.microsoft.com/office/drawing/2014/main" id="{05B3166B-E325-0E87-5DC4-73051AD018A4}"/>
              </a:ext>
            </a:extLst>
          </p:cNvPr>
          <p:cNvSpPr txBox="1"/>
          <p:nvPr/>
        </p:nvSpPr>
        <p:spPr>
          <a:xfrm>
            <a:off x="1100083" y="2535552"/>
            <a:ext cx="9991813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Momento 2: Priorización de problemas o desafíos</a:t>
            </a:r>
          </a:p>
        </p:txBody>
      </p:sp>
      <p:pic>
        <p:nvPicPr>
          <p:cNvPr id="5" name="Google Shape;113;p3">
            <a:extLst>
              <a:ext uri="{FF2B5EF4-FFF2-40B4-BE49-F238E27FC236}">
                <a16:creationId xmlns:a16="http://schemas.microsoft.com/office/drawing/2014/main" id="{6058C1E1-20C6-00BC-7911-EEE1122F7BC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781" y="0"/>
            <a:ext cx="2194568" cy="23838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24;p3">
            <a:extLst>
              <a:ext uri="{FF2B5EF4-FFF2-40B4-BE49-F238E27FC236}">
                <a16:creationId xmlns:a16="http://schemas.microsoft.com/office/drawing/2014/main" id="{6458EBCE-7655-3A74-5EBA-43669C594550}"/>
              </a:ext>
            </a:extLst>
          </p:cNvPr>
          <p:cNvSpPr/>
          <p:nvPr/>
        </p:nvSpPr>
        <p:spPr>
          <a:xfrm rot="10800000">
            <a:off x="1061348" y="4317458"/>
            <a:ext cx="10069285" cy="167608"/>
          </a:xfrm>
          <a:prstGeom prst="rect">
            <a:avLst/>
          </a:prstGeom>
          <a:solidFill>
            <a:srgbClr val="39B89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125;p3">
            <a:extLst>
              <a:ext uri="{FF2B5EF4-FFF2-40B4-BE49-F238E27FC236}">
                <a16:creationId xmlns:a16="http://schemas.microsoft.com/office/drawing/2014/main" id="{649AA983-97E9-2B89-1F94-BB21CF9404F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61813" y="155862"/>
            <a:ext cx="1000818" cy="9054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98;p1">
            <a:extLst>
              <a:ext uri="{FF2B5EF4-FFF2-40B4-BE49-F238E27FC236}">
                <a16:creationId xmlns:a16="http://schemas.microsoft.com/office/drawing/2014/main" id="{68647C16-BE73-64CB-903B-E7501F75BCF3}"/>
              </a:ext>
            </a:extLst>
          </p:cNvPr>
          <p:cNvSpPr txBox="1"/>
          <p:nvPr/>
        </p:nvSpPr>
        <p:spPr>
          <a:xfrm>
            <a:off x="1100093" y="4695486"/>
            <a:ext cx="999181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(20 minutos)</a:t>
            </a:r>
          </a:p>
        </p:txBody>
      </p:sp>
    </p:spTree>
    <p:extLst>
      <p:ext uri="{BB962C8B-B14F-4D97-AF65-F5344CB8AC3E}">
        <p14:creationId xmlns:p14="http://schemas.microsoft.com/office/powerpoint/2010/main" val="4032335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a3fbc6-66c8-46ff-a3c2-985761838748" xsi:nil="true"/>
    <lcf76f155ced4ddcb4097134ff3c332f xmlns="75b17cb6-1723-4852-a07e-a71b4be17be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7381947F2F66F4A9A3C09815912B4D4" ma:contentTypeVersion="13" ma:contentTypeDescription="Crear nuevo documento." ma:contentTypeScope="" ma:versionID="c3a94c4e4d95d55ddb0ece98ad077577">
  <xsd:schema xmlns:xsd="http://www.w3.org/2001/XMLSchema" xmlns:xs="http://www.w3.org/2001/XMLSchema" xmlns:p="http://schemas.microsoft.com/office/2006/metadata/properties" xmlns:ns2="75b17cb6-1723-4852-a07e-a71b4be17be0" xmlns:ns3="05a3fbc6-66c8-46ff-a3c2-985761838748" targetNamespace="http://schemas.microsoft.com/office/2006/metadata/properties" ma:root="true" ma:fieldsID="ed77e0d5b860587654216a5a2c413857" ns2:_="" ns3:_="">
    <xsd:import namespace="75b17cb6-1723-4852-a07e-a71b4be17be0"/>
    <xsd:import namespace="05a3fbc6-66c8-46ff-a3c2-9857618387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b17cb6-1723-4852-a07e-a71b4be17b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Etiquetas de imagen" ma:readOnly="false" ma:fieldId="{5cf76f15-5ced-4ddc-b409-7134ff3c332f}" ma:taxonomyMulti="true" ma:sspId="83aa49dc-0840-4df2-9988-4c28c04889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3fbc6-66c8-46ff-a3c2-98576183874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6afc8771-2aab-4756-863e-4b0f4a854155}" ma:internalName="TaxCatchAll" ma:showField="CatchAllData" ma:web="05a3fbc6-66c8-46ff-a3c2-9857618387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DA8935-C0CB-4F24-AC4B-4ED0F7BE9C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B8B69F-B6B3-425A-BDD1-842ADAAF4706}">
  <ds:schemaRefs>
    <ds:schemaRef ds:uri="05a3fbc6-66c8-46ff-a3c2-985761838748"/>
    <ds:schemaRef ds:uri="75b17cb6-1723-4852-a07e-a71b4be17be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85CD9E2-EC40-4A31-B6E3-8099746C8E78}">
  <ds:schemaRefs>
    <ds:schemaRef ds:uri="05a3fbc6-66c8-46ff-a3c2-985761838748"/>
    <ds:schemaRef ds:uri="75b17cb6-1723-4852-a07e-a71b4be17be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1500</Words>
  <Application>Microsoft Office PowerPoint</Application>
  <PresentationFormat>Panorámica</PresentationFormat>
  <Paragraphs>100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 Espinosa Urbina</dc:creator>
  <cp:lastModifiedBy>Daniela Zenteno Gazmuri</cp:lastModifiedBy>
  <cp:revision>138</cp:revision>
  <dcterms:created xsi:type="dcterms:W3CDTF">2023-06-14T21:31:47Z</dcterms:created>
  <dcterms:modified xsi:type="dcterms:W3CDTF">2023-06-15T20:04:41Z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0x01010037381947F2F66F4A9A3C09815912B4D4</vt:lpwstr>
  </property>
  <property fmtid="{D5CDD505-2E9C-101B-9397-08002B2CF9AE}" pid="3" name="MediaServiceImageTags">
    <vt:lpwstr/>
  </property>
</Properties>
</file>