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5" r:id="rId3"/>
    <p:sldId id="256" r:id="rId4"/>
    <p:sldId id="258" r:id="rId5"/>
    <p:sldId id="259" r:id="rId6"/>
    <p:sldId id="260" r:id="rId7"/>
    <p:sldId id="262" r:id="rId8"/>
    <p:sldId id="264" r:id="rId9"/>
    <p:sldId id="265" r:id="rId10"/>
    <p:sldId id="276" r:id="rId11"/>
    <p:sldId id="269" r:id="rId12"/>
    <p:sldId id="278" r:id="rId13"/>
    <p:sldId id="279" r:id="rId14"/>
    <p:sldId id="280" r:id="rId15"/>
    <p:sldId id="281" r:id="rId16"/>
    <p:sldId id="267" r:id="rId17"/>
    <p:sldId id="282" r:id="rId18"/>
    <p:sldId id="285" r:id="rId19"/>
    <p:sldId id="284" r:id="rId20"/>
    <p:sldId id="268" r:id="rId21"/>
    <p:sldId id="283" r:id="rId22"/>
    <p:sldId id="286" r:id="rId23"/>
    <p:sldId id="288" r:id="rId24"/>
    <p:sldId id="287" r:id="rId25"/>
    <p:sldId id="289" r:id="rId26"/>
    <p:sldId id="292" r:id="rId27"/>
    <p:sldId id="291" r:id="rId28"/>
    <p:sldId id="293" r:id="rId29"/>
    <p:sldId id="290" r:id="rId30"/>
    <p:sldId id="294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E8E8"/>
    <a:srgbClr val="38DEDF"/>
    <a:srgbClr val="FF006B"/>
    <a:srgbClr val="FF1288"/>
    <a:srgbClr val="51BA8A"/>
    <a:srgbClr val="70DF42"/>
    <a:srgbClr val="50DF89"/>
    <a:srgbClr val="12286E"/>
    <a:srgbClr val="0E1E4F"/>
    <a:srgbClr val="6CD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5" autoAdjust="0"/>
  </p:normalViewPr>
  <p:slideViewPr>
    <p:cSldViewPr snapToGrid="0" snapToObjects="1">
      <p:cViewPr>
        <p:scale>
          <a:sx n="75" d="100"/>
          <a:sy n="75" d="100"/>
        </p:scale>
        <p:origin x="-15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6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7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18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14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9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5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08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02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00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14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EF6D-ACFB-8647-8B49-78EDCFADFDF6}" type="datetimeFigureOut">
              <a:rPr lang="es-ES" smtClean="0"/>
              <a:t>08-12-15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D75-3955-334D-A46E-D8E4D4A6F1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13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gob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50" y="2641600"/>
            <a:ext cx="2908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146" y="2419112"/>
            <a:ext cx="1794252" cy="1861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948" y="1901451"/>
            <a:ext cx="1794252" cy="1863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relaxedInset"/>
            <a:contourClr>
              <a:srgbClr val="C0C0C0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515" y="2301113"/>
            <a:ext cx="1867099" cy="1861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1318433" y="1901451"/>
            <a:ext cx="15613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00" b="1" dirty="0" err="1" smtClean="0">
                <a:solidFill>
                  <a:schemeClr val="bg1"/>
                </a:solidFill>
                <a:latin typeface="Calibri"/>
                <a:cs typeface="Calibri"/>
              </a:rPr>
              <a:t>Ultraportable</a:t>
            </a:r>
            <a:endParaRPr lang="es-ES" sz="19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82709" y="1759743"/>
            <a:ext cx="19589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 smtClean="0">
                <a:solidFill>
                  <a:schemeClr val="bg1"/>
                </a:solidFill>
                <a:latin typeface="Calibri"/>
                <a:cs typeface="Calibri"/>
              </a:rPr>
              <a:t>Tecnología </a:t>
            </a:r>
            <a:r>
              <a:rPr lang="es-ES" sz="1900" b="1" dirty="0" err="1" smtClean="0">
                <a:solidFill>
                  <a:schemeClr val="bg1"/>
                </a:solidFill>
                <a:latin typeface="Calibri"/>
                <a:cs typeface="Calibri"/>
              </a:rPr>
              <a:t>Touch</a:t>
            </a:r>
            <a:endParaRPr lang="es-ES" sz="19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16744" y="1031374"/>
            <a:ext cx="19202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00" b="1" dirty="0" smtClean="0">
                <a:solidFill>
                  <a:schemeClr val="bg1"/>
                </a:solidFill>
                <a:latin typeface="Calibri"/>
                <a:cs typeface="Calibri"/>
              </a:rPr>
              <a:t>Alto rendimiento</a:t>
            </a:r>
          </a:p>
          <a:p>
            <a:r>
              <a:rPr lang="es-ES" sz="1900" b="1" dirty="0" smtClean="0">
                <a:solidFill>
                  <a:schemeClr val="bg1"/>
                </a:solidFill>
                <a:latin typeface="Calibri"/>
                <a:cs typeface="Calibri"/>
              </a:rPr>
              <a:t>gráfico</a:t>
            </a:r>
            <a:endParaRPr lang="es-ES" sz="19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6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5244" y="1"/>
            <a:ext cx="9159244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3896662" y="2196352"/>
            <a:ext cx="4518649" cy="33617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129" y="1780530"/>
            <a:ext cx="3442627" cy="3457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Marcador de texto 5"/>
          <p:cNvSpPr txBox="1">
            <a:spLocks/>
          </p:cNvSpPr>
          <p:nvPr/>
        </p:nvSpPr>
        <p:spPr>
          <a:xfrm>
            <a:off x="4691225" y="2514242"/>
            <a:ext cx="3511482" cy="2723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Equipo orientado a alta portabilidad, gracias a sus dimensiones: grosor menor a 21 mm y peso bajo 1,8 kg, con un tiempo de duración de batería de al menos 6 horas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4483" y="686653"/>
            <a:ext cx="3597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chemeClr val="bg1"/>
                </a:solidFill>
                <a:latin typeface="gobCL Heavy"/>
                <a:cs typeface="gobCL Heavy"/>
              </a:rPr>
              <a:t>Ultraportable</a:t>
            </a:r>
            <a:endParaRPr lang="es-ES" sz="44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</p:spTree>
    <p:extLst>
      <p:ext uri="{BB962C8B-B14F-4D97-AF65-F5344CB8AC3E}">
        <p14:creationId xmlns:p14="http://schemas.microsoft.com/office/powerpoint/2010/main" val="3104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4" y="0"/>
            <a:ext cx="5436096" cy="525051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03942" y="0"/>
            <a:ext cx="3740058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66524" y="2188686"/>
            <a:ext cx="365626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chemeClr val="bg1"/>
                </a:solidFill>
              </a:rPr>
              <a:t>HP 440 Azul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Marcador de texto 3"/>
          <p:cNvSpPr txBox="1">
            <a:spLocks/>
          </p:cNvSpPr>
          <p:nvPr/>
        </p:nvSpPr>
        <p:spPr>
          <a:xfrm>
            <a:off x="5518716" y="3324028"/>
            <a:ext cx="3932237" cy="3811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Procesador Intel Celeron 3855U          </a:t>
            </a:r>
            <a:r>
              <a:rPr lang="en-US" sz="1800" dirty="0" smtClean="0">
                <a:solidFill>
                  <a:schemeClr val="bg1"/>
                </a:solidFill>
              </a:rPr>
              <a:t>de 1,6 </a:t>
            </a:r>
            <a:r>
              <a:rPr lang="en-US" sz="1800" dirty="0" err="1" smtClean="0">
                <a:solidFill>
                  <a:schemeClr val="bg1"/>
                </a:solidFill>
              </a:rPr>
              <a:t>Ghz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500 GB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Tarjeta de video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Pantalla de 14’’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20,9 mm de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1,68 kg de peso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6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417248" y="1"/>
            <a:ext cx="3740058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6" name="Picture 2" descr="es1_azul_500x50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"/>
            <a:ext cx="5403942" cy="479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3"/>
          <p:cNvSpPr txBox="1">
            <a:spLocks/>
          </p:cNvSpPr>
          <p:nvPr/>
        </p:nvSpPr>
        <p:spPr>
          <a:xfrm>
            <a:off x="5512359" y="3302888"/>
            <a:ext cx="3631642" cy="3811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Procesador Intel Pentium N3540</a:t>
            </a:r>
            <a:r>
              <a:rPr lang="en-US" sz="1800" dirty="0" smtClean="0">
                <a:solidFill>
                  <a:schemeClr val="bg1"/>
                </a:solidFill>
              </a:rPr>
              <a:t>      de 2,16 </a:t>
            </a:r>
            <a:r>
              <a:rPr lang="en-US" sz="1800" dirty="0" err="1" smtClean="0">
                <a:solidFill>
                  <a:schemeClr val="bg1"/>
                </a:solidFill>
              </a:rPr>
              <a:t>Ghz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500 GB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Tarjeta de video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Pantalla de 13,3’’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20 mm de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1,5 kg de peso</a:t>
            </a:r>
          </a:p>
          <a:p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432736" y="2157709"/>
            <a:ext cx="3366804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err="1" smtClean="0">
                <a:solidFill>
                  <a:schemeClr val="bg1"/>
                </a:solidFill>
              </a:rPr>
              <a:t>Acer</a:t>
            </a:r>
            <a:r>
              <a:rPr lang="es-ES" sz="3600" b="1" dirty="0" smtClean="0">
                <a:solidFill>
                  <a:schemeClr val="bg1"/>
                </a:solidFill>
              </a:rPr>
              <a:t> ES1 Azul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403942" y="0"/>
            <a:ext cx="3740058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532801" y="2351583"/>
            <a:ext cx="3595715" cy="125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 smtClean="0">
                <a:solidFill>
                  <a:srgbClr val="FFFFFF"/>
                </a:solidFill>
              </a:rPr>
              <a:t>Acer</a:t>
            </a:r>
            <a:r>
              <a:rPr lang="es-ES" sz="3600" b="1" dirty="0" smtClean="0">
                <a:solidFill>
                  <a:srgbClr val="FFFFFF"/>
                </a:solidFill>
              </a:rPr>
              <a:t> ES1 Rosado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8" name="Picture 2" descr="es1_coral_500x50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37" y="0"/>
            <a:ext cx="5434914" cy="47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texto 3"/>
          <p:cNvSpPr txBox="1">
            <a:spLocks/>
          </p:cNvSpPr>
          <p:nvPr/>
        </p:nvSpPr>
        <p:spPr>
          <a:xfrm>
            <a:off x="5548285" y="3374012"/>
            <a:ext cx="3728353" cy="34839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Procesador Intel Pentium N3540</a:t>
            </a:r>
            <a:r>
              <a:rPr lang="en-US" sz="1800" dirty="0" smtClean="0">
                <a:solidFill>
                  <a:schemeClr val="bg1"/>
                </a:solidFill>
              </a:rPr>
              <a:t>     de 2,16 </a:t>
            </a:r>
            <a:r>
              <a:rPr lang="en-US" sz="1800" dirty="0" err="1" smtClean="0">
                <a:solidFill>
                  <a:schemeClr val="bg1"/>
                </a:solidFill>
              </a:rPr>
              <a:t>Ghz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500 GB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Tarjeta de video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Pantalla de 13,3’’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20 mm de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1,5 kg de peso</a:t>
            </a:r>
          </a:p>
          <a:p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5244" y="1"/>
            <a:ext cx="9159244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-15244" y="2208382"/>
            <a:ext cx="9159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Además de Windows, </a:t>
            </a:r>
          </a:p>
          <a:p>
            <a:r>
              <a:rPr lang="es-ES" sz="3200" dirty="0" smtClean="0"/>
              <a:t>se puede optar por sistema operativo </a:t>
            </a:r>
          </a:p>
          <a:p>
            <a:r>
              <a:rPr lang="es-ES" sz="3200" dirty="0" smtClean="0"/>
              <a:t>Linux Ubuntu</a:t>
            </a:r>
            <a:endParaRPr lang="en-US" sz="3200" dirty="0"/>
          </a:p>
        </p:txBody>
      </p:sp>
      <p:pic>
        <p:nvPicPr>
          <p:cNvPr id="7" name="Picture 2" descr="The Ubuntu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094" y="3533944"/>
            <a:ext cx="2167055" cy="9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64311" y="0"/>
            <a:ext cx="9256542" cy="6858000"/>
          </a:xfrm>
          <a:prstGeom prst="rect">
            <a:avLst/>
          </a:prstGeom>
          <a:solidFill>
            <a:srgbClr val="51B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2" name="Rectángulo 11"/>
          <p:cNvSpPr/>
          <p:nvPr/>
        </p:nvSpPr>
        <p:spPr>
          <a:xfrm>
            <a:off x="3762193" y="2196352"/>
            <a:ext cx="4518649" cy="33617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50" y="1991720"/>
            <a:ext cx="3039305" cy="3156848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4281325" y="2359135"/>
            <a:ext cx="3816792" cy="33633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 smtClean="0">
                <a:solidFill>
                  <a:srgbClr val="FFFFFF"/>
                </a:solidFill>
              </a:rPr>
              <a:t>Equipo portátil tradicional, de rendimiento medio-alto, con mayor capacidad de manejo de gráfico (imagen y video), posee una tarjeta de video independiente y una duración de batería mínimo de 5 horas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2727" y="936265"/>
            <a:ext cx="1997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gobCL Heavy"/>
                <a:cs typeface="gobCL Heavy"/>
              </a:rPr>
              <a:t>Gráfico</a:t>
            </a:r>
            <a:endParaRPr lang="es-ES" sz="44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</p:spTree>
    <p:extLst>
      <p:ext uri="{BB962C8B-B14F-4D97-AF65-F5344CB8AC3E}">
        <p14:creationId xmlns:p14="http://schemas.microsoft.com/office/powerpoint/2010/main" val="20122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6" y="-19677"/>
            <a:ext cx="5539151" cy="558162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399252" y="0"/>
            <a:ext cx="3744748" cy="6858000"/>
          </a:xfrm>
          <a:prstGeom prst="rect">
            <a:avLst/>
          </a:prstGeom>
          <a:solidFill>
            <a:srgbClr val="51B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32801" y="2351583"/>
            <a:ext cx="3595715" cy="125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FFFFFF"/>
                </a:solidFill>
              </a:rPr>
              <a:t>HP 250 Verde </a:t>
            </a:r>
            <a:r>
              <a:rPr lang="es-ES" sz="3200" b="1" dirty="0" err="1" smtClean="0">
                <a:solidFill>
                  <a:srgbClr val="FFFFFF"/>
                </a:solidFill>
              </a:rPr>
              <a:t>Neon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0" name="Marcador de texto 3"/>
          <p:cNvSpPr txBox="1">
            <a:spLocks/>
          </p:cNvSpPr>
          <p:nvPr/>
        </p:nvSpPr>
        <p:spPr>
          <a:xfrm>
            <a:off x="5532801" y="3407701"/>
            <a:ext cx="3595715" cy="34502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Procesador Intel Celeron 39551 de 2 </a:t>
            </a:r>
            <a:r>
              <a:rPr lang="en-US" sz="1800" dirty="0" err="1" smtClean="0">
                <a:solidFill>
                  <a:srgbClr val="FFFFFF"/>
                </a:solidFill>
              </a:rPr>
              <a:t>Ghz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500 GB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Tarjeta de video independiente AMD </a:t>
            </a:r>
            <a:r>
              <a:rPr lang="es-ES" sz="1800" dirty="0" err="1" smtClean="0">
                <a:solidFill>
                  <a:srgbClr val="FFFFFF"/>
                </a:solidFill>
              </a:rPr>
              <a:t>Radeon</a:t>
            </a:r>
            <a:r>
              <a:rPr lang="es-ES" sz="1800" dirty="0" smtClean="0">
                <a:solidFill>
                  <a:srgbClr val="FFFFFF"/>
                </a:solidFill>
              </a:rPr>
              <a:t> R5 M330 de 2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Pantalla de 15,6’’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24,3 mm de grosor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FFFF"/>
                </a:solidFill>
              </a:rPr>
              <a:t>2,2 kg de peso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5_green_500x5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234"/>
            <a:ext cx="5477094" cy="547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414736" y="0"/>
            <a:ext cx="3729264" cy="6858000"/>
          </a:xfrm>
          <a:prstGeom prst="rect">
            <a:avLst/>
          </a:prstGeom>
          <a:solidFill>
            <a:srgbClr val="51B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32801" y="2351583"/>
            <a:ext cx="3595715" cy="125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err="1" smtClean="0">
                <a:solidFill>
                  <a:srgbClr val="FFFFFF"/>
                </a:solidFill>
              </a:rPr>
              <a:t>Acer</a:t>
            </a:r>
            <a:r>
              <a:rPr lang="es-ES" sz="3200" b="1" dirty="0" smtClean="0">
                <a:solidFill>
                  <a:srgbClr val="FFFFFF"/>
                </a:solidFill>
              </a:rPr>
              <a:t> E5 Verde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Marcador de texto 3"/>
          <p:cNvSpPr txBox="1">
            <a:spLocks/>
          </p:cNvSpPr>
          <p:nvPr/>
        </p:nvSpPr>
        <p:spPr>
          <a:xfrm>
            <a:off x="5495121" y="3375550"/>
            <a:ext cx="3492123" cy="3482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Procesador Intel Celeron 3765U de 1,9 </a:t>
            </a:r>
            <a:r>
              <a:rPr lang="en-US" sz="1800" dirty="0" err="1" smtClean="0">
                <a:solidFill>
                  <a:schemeClr val="bg1"/>
                </a:solidFill>
              </a:rPr>
              <a:t>Ghz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500 GB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Tarjeta de video independiente </a:t>
            </a:r>
            <a:r>
              <a:rPr lang="es-ES" sz="1800" dirty="0" err="1" smtClean="0">
                <a:solidFill>
                  <a:schemeClr val="bg1"/>
                </a:solidFill>
              </a:rPr>
              <a:t>Nvidia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</a:rPr>
              <a:t>GeForce</a:t>
            </a:r>
            <a:r>
              <a:rPr lang="es-ES" sz="1800" dirty="0" smtClean="0">
                <a:solidFill>
                  <a:schemeClr val="bg1"/>
                </a:solidFill>
              </a:rPr>
              <a:t> 2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Pantalla de 15,6’’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29,1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2,2 kg de peso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5_azul_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81" y="0"/>
            <a:ext cx="5571490" cy="55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14736" y="0"/>
            <a:ext cx="3729264" cy="6858000"/>
          </a:xfrm>
          <a:prstGeom prst="rect">
            <a:avLst/>
          </a:prstGeom>
          <a:solidFill>
            <a:srgbClr val="51B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32801" y="2351583"/>
            <a:ext cx="3595715" cy="125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err="1" smtClean="0">
                <a:solidFill>
                  <a:srgbClr val="FFFFFF"/>
                </a:solidFill>
              </a:rPr>
              <a:t>Acer</a:t>
            </a:r>
            <a:r>
              <a:rPr lang="es-ES" sz="3200" b="1" dirty="0" smtClean="0">
                <a:solidFill>
                  <a:srgbClr val="FFFFFF"/>
                </a:solidFill>
              </a:rPr>
              <a:t> E5 Azul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Marcador de texto 3"/>
          <p:cNvSpPr txBox="1">
            <a:spLocks/>
          </p:cNvSpPr>
          <p:nvPr/>
        </p:nvSpPr>
        <p:spPr>
          <a:xfrm>
            <a:off x="5613186" y="3401673"/>
            <a:ext cx="3324248" cy="32955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Procesador Intel Celeron 3765U de 1,9 </a:t>
            </a:r>
            <a:r>
              <a:rPr lang="en-US" sz="1800" dirty="0" err="1" smtClean="0">
                <a:solidFill>
                  <a:schemeClr val="bg1"/>
                </a:solidFill>
              </a:rPr>
              <a:t>Ghz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500 GB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Tarjeta de video independiente </a:t>
            </a:r>
            <a:r>
              <a:rPr lang="es-ES" sz="1800" dirty="0" err="1" smtClean="0">
                <a:solidFill>
                  <a:schemeClr val="bg1"/>
                </a:solidFill>
              </a:rPr>
              <a:t>Nvidia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</a:rPr>
              <a:t>GeForce</a:t>
            </a:r>
            <a:r>
              <a:rPr lang="es-ES" sz="1800" dirty="0" smtClean="0">
                <a:solidFill>
                  <a:schemeClr val="bg1"/>
                </a:solidFill>
              </a:rPr>
              <a:t> 2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Pantalla de 15,6’’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29,1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</a:rPr>
              <a:t>2,2 kg de peso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2" name="Imagen 1" descr="ppt MCPA - 18 NOV 2015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6" t="58519" r="31810" b="9629"/>
          <a:stretch/>
        </p:blipFill>
        <p:spPr>
          <a:xfrm>
            <a:off x="2222500" y="1462331"/>
            <a:ext cx="3987800" cy="38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D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3" name="Rectángulo 12"/>
          <p:cNvSpPr/>
          <p:nvPr/>
        </p:nvSpPr>
        <p:spPr>
          <a:xfrm>
            <a:off x="3896662" y="2196352"/>
            <a:ext cx="4518649" cy="33617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382" y="1630859"/>
            <a:ext cx="3162702" cy="3034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Marcador de texto 3"/>
          <p:cNvSpPr txBox="1">
            <a:spLocks/>
          </p:cNvSpPr>
          <p:nvPr/>
        </p:nvSpPr>
        <p:spPr>
          <a:xfrm>
            <a:off x="4539699" y="2323581"/>
            <a:ext cx="3692890" cy="33540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 dirty="0" smtClean="0">
                <a:latin typeface="Calibri Light"/>
                <a:cs typeface="Calibri Light"/>
              </a:rPr>
              <a:t>Equipo que tiene características de portabilidad de facilidad de acceso de una tableta con su pantalla táctil. Si lo prefieres, tienes la posibilidad de girar 360 grados su bisagra integrada y convertirla en una Tablet, pero con todas las características de un notebook. Posee una duración de batería mínima de 5 horas. </a:t>
            </a:r>
            <a:endParaRPr lang="en-US" sz="1900" dirty="0">
              <a:latin typeface="Calibri Light"/>
              <a:cs typeface="Calibri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81382" y="686653"/>
            <a:ext cx="3121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bCL Heavy"/>
                <a:cs typeface="gobCL Heavy"/>
              </a:rPr>
              <a:t>Convertible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  <a:latin typeface="gobCL Heavy"/>
              <a:cs typeface="gobCL Heavy"/>
            </a:endParaRPr>
          </a:p>
        </p:txBody>
      </p:sp>
    </p:spTree>
    <p:extLst>
      <p:ext uri="{BB962C8B-B14F-4D97-AF65-F5344CB8AC3E}">
        <p14:creationId xmlns:p14="http://schemas.microsoft.com/office/powerpoint/2010/main" val="20122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3942" cy="542888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03942" y="0"/>
            <a:ext cx="3740058" cy="6858000"/>
          </a:xfrm>
          <a:prstGeom prst="rect">
            <a:avLst/>
          </a:prstGeom>
          <a:solidFill>
            <a:srgbClr val="DFD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566947" y="1723828"/>
            <a:ext cx="365626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HP </a:t>
            </a:r>
            <a:r>
              <a:rPr lang="es-E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Pavilion</a:t>
            </a: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X360 Blanco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Marcador de texto 3"/>
          <p:cNvSpPr txBox="1">
            <a:spLocks/>
          </p:cNvSpPr>
          <p:nvPr/>
        </p:nvSpPr>
        <p:spPr>
          <a:xfrm>
            <a:off x="5566947" y="3339902"/>
            <a:ext cx="3355989" cy="32187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Procesador Intel Celeron 3955U de 2 </a:t>
            </a:r>
            <a:r>
              <a:rPr lang="en-US" sz="1800" dirty="0" err="1" smtClean="0"/>
              <a:t>Ghz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4 Gb de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1 Terabyte de disco 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Tarjeta de video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Pantalla de 13,3’’ </a:t>
            </a:r>
            <a:r>
              <a:rPr lang="es-ES" sz="1800" dirty="0" err="1" smtClean="0"/>
              <a:t>touch</a:t>
            </a: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22,6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1,73 kg de peso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56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88797" y="2621448"/>
            <a:ext cx="7099236" cy="731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b="1" dirty="0" smtClean="0">
                <a:solidFill>
                  <a:srgbClr val="FF1288"/>
                </a:solidFill>
              </a:rPr>
              <a:t>Además todos traen:</a:t>
            </a:r>
            <a:endParaRPr lang="en-US" sz="5400" b="1" dirty="0">
              <a:solidFill>
                <a:srgbClr val="FF1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938465"/>
            <a:ext cx="4693745" cy="3119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1490283" y="4559029"/>
            <a:ext cx="6147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400" b="1" dirty="0">
                <a:solidFill>
                  <a:srgbClr val="FF006B"/>
                </a:solidFill>
                <a:latin typeface="Calibri"/>
                <a:cs typeface="Calibri"/>
              </a:rPr>
              <a:t>Internet por un año con banda ancha </a:t>
            </a:r>
            <a:r>
              <a:rPr lang="es-ES" sz="2400" b="1" dirty="0" smtClean="0">
                <a:solidFill>
                  <a:srgbClr val="FF006B"/>
                </a:solidFill>
                <a:latin typeface="Calibri"/>
                <a:cs typeface="Calibri"/>
              </a:rPr>
              <a:t>móvil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90283" y="5935902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400" b="1" dirty="0" smtClean="0">
                <a:solidFill>
                  <a:srgbClr val="FF006B"/>
                </a:solidFill>
                <a:latin typeface="Calibri"/>
                <a:cs typeface="Calibri"/>
              </a:rPr>
              <a:t>Software de rastreo</a:t>
            </a:r>
            <a:endParaRPr lang="es-ES" sz="2400" b="1" dirty="0">
              <a:solidFill>
                <a:srgbClr val="FF006B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01141" y="5017452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400" b="1" dirty="0" smtClean="0">
                <a:solidFill>
                  <a:srgbClr val="FF006B"/>
                </a:solidFill>
                <a:latin typeface="Calibri"/>
                <a:cs typeface="Calibri"/>
              </a:rPr>
              <a:t>Antivirus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96694" y="5462157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400" b="1" dirty="0" err="1" smtClean="0">
                <a:solidFill>
                  <a:srgbClr val="FF006B"/>
                </a:solidFill>
                <a:latin typeface="Calibri"/>
                <a:cs typeface="Calibri"/>
              </a:rPr>
              <a:t>Pendrive</a:t>
            </a:r>
            <a:r>
              <a:rPr lang="es-ES" sz="2400" b="1" dirty="0" smtClean="0">
                <a:solidFill>
                  <a:srgbClr val="FF006B"/>
                </a:solidFill>
                <a:latin typeface="Calibri"/>
                <a:cs typeface="Calibri"/>
              </a:rPr>
              <a:t> de 32 Gb</a:t>
            </a:r>
          </a:p>
        </p:txBody>
      </p:sp>
    </p:spTree>
    <p:extLst>
      <p:ext uri="{BB962C8B-B14F-4D97-AF65-F5344CB8AC3E}">
        <p14:creationId xmlns:p14="http://schemas.microsoft.com/office/powerpoint/2010/main" val="39726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38" y="737093"/>
            <a:ext cx="4557434" cy="4627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905262" y="3689913"/>
            <a:ext cx="1388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FF006B"/>
                </a:solidFill>
                <a:latin typeface="Calibri"/>
                <a:cs typeface="Calibri"/>
              </a:rPr>
              <a:t>Mochila</a:t>
            </a:r>
            <a:endParaRPr lang="es-ES" sz="2800" b="1" dirty="0">
              <a:solidFill>
                <a:srgbClr val="FF006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9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C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695031" y="1801950"/>
            <a:ext cx="35972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obCL Heavy"/>
                <a:cs typeface="gobCL Heavy"/>
              </a:rPr>
              <a:t>Estrategias</a:t>
            </a:r>
          </a:p>
          <a:p>
            <a:r>
              <a:rPr lang="es-ES" sz="5400" dirty="0" smtClean="0">
                <a:solidFill>
                  <a:schemeClr val="bg1"/>
                </a:solidFill>
                <a:latin typeface="gobCL Heavy"/>
                <a:cs typeface="gobCL Heavy"/>
              </a:rPr>
              <a:t>educativas</a:t>
            </a:r>
          </a:p>
          <a:p>
            <a:r>
              <a:rPr lang="es-ES" sz="5400" dirty="0" smtClean="0">
                <a:solidFill>
                  <a:schemeClr val="bg1"/>
                </a:solidFill>
                <a:latin typeface="gobCL Heavy"/>
                <a:cs typeface="gobCL Heavy"/>
              </a:rPr>
              <a:t>asociadas</a:t>
            </a:r>
            <a:endParaRPr lang="es-ES" sz="54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17488" y="1456267"/>
            <a:ext cx="4182533" cy="3352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3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78328" cy="6858000"/>
          </a:xfrm>
          <a:prstGeom prst="rect">
            <a:avLst/>
          </a:prstGeom>
          <a:solidFill>
            <a:srgbClr val="31C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3" name="Imagen 2" descr="cartillas_MCP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38" y="429027"/>
            <a:ext cx="3997881" cy="5991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Flecha izquierda 3"/>
          <p:cNvSpPr/>
          <p:nvPr/>
        </p:nvSpPr>
        <p:spPr>
          <a:xfrm>
            <a:off x="6367761" y="1441531"/>
            <a:ext cx="2776240" cy="1801914"/>
          </a:xfrm>
          <a:prstGeom prst="leftArrow">
            <a:avLst/>
          </a:prstGeom>
          <a:solidFill>
            <a:srgbClr val="3AE8E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866813" y="2048262"/>
            <a:ext cx="2693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gobCL Heavy"/>
                <a:cs typeface="gobCL Heavy"/>
              </a:rPr>
              <a:t>Estudiantes</a:t>
            </a:r>
            <a:endParaRPr lang="es-ES" sz="32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</p:spTree>
    <p:extLst>
      <p:ext uri="{BB962C8B-B14F-4D97-AF65-F5344CB8AC3E}">
        <p14:creationId xmlns:p14="http://schemas.microsoft.com/office/powerpoint/2010/main" val="23269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78328" cy="6858000"/>
          </a:xfrm>
          <a:prstGeom prst="rect">
            <a:avLst/>
          </a:prstGeom>
          <a:solidFill>
            <a:srgbClr val="31C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3" name="Imagen 2" descr="guia_noteboo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65" y="463349"/>
            <a:ext cx="3973268" cy="595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Flecha izquierda 9"/>
          <p:cNvSpPr/>
          <p:nvPr/>
        </p:nvSpPr>
        <p:spPr>
          <a:xfrm>
            <a:off x="6367761" y="1441531"/>
            <a:ext cx="2776240" cy="1801914"/>
          </a:xfrm>
          <a:prstGeom prst="leftArrow">
            <a:avLst/>
          </a:prstGeom>
          <a:solidFill>
            <a:srgbClr val="3AE8E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798157" y="2048262"/>
            <a:ext cx="2693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gobCL Heavy"/>
                <a:cs typeface="gobCL Heavy"/>
              </a:rPr>
              <a:t>Apoderados</a:t>
            </a:r>
            <a:endParaRPr lang="es-ES" sz="32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</p:spTree>
    <p:extLst>
      <p:ext uri="{BB962C8B-B14F-4D97-AF65-F5344CB8AC3E}">
        <p14:creationId xmlns:p14="http://schemas.microsoft.com/office/powerpoint/2010/main" val="20545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78328" cy="6858000"/>
          </a:xfrm>
          <a:prstGeom prst="rect">
            <a:avLst/>
          </a:prstGeom>
          <a:solidFill>
            <a:srgbClr val="31C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2" name="Imagen 1" descr="Sugerencias_pedagogicas_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411866"/>
            <a:ext cx="4332570" cy="595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Flecha izquierda 5"/>
          <p:cNvSpPr/>
          <p:nvPr/>
        </p:nvSpPr>
        <p:spPr>
          <a:xfrm>
            <a:off x="6367761" y="1441531"/>
            <a:ext cx="2776240" cy="1801914"/>
          </a:xfrm>
          <a:prstGeom prst="leftArrow">
            <a:avLst/>
          </a:prstGeom>
          <a:solidFill>
            <a:srgbClr val="3AE8E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866813" y="2048262"/>
            <a:ext cx="2693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gobCL Heavy"/>
                <a:cs typeface="gobCL Heavy"/>
              </a:rPr>
              <a:t>Docentes</a:t>
            </a:r>
            <a:endParaRPr lang="es-ES" sz="32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</p:spTree>
    <p:extLst>
      <p:ext uri="{BB962C8B-B14F-4D97-AF65-F5344CB8AC3E}">
        <p14:creationId xmlns:p14="http://schemas.microsoft.com/office/powerpoint/2010/main" val="23269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viso MCPA 2016 (6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4853"/>
            <a:ext cx="9142553" cy="57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043608" y="2348880"/>
            <a:ext cx="7110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bCL"/>
                <a:cs typeface="gobCL"/>
              </a:rPr>
              <a:t>Me conecto para aprender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6" name="Imagen 5" descr="BU009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060">
            <a:off x="2830966" y="2490746"/>
            <a:ext cx="3300984" cy="3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ellookEP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544" y="3765153"/>
            <a:ext cx="2642590" cy="2166058"/>
          </a:xfrm>
          <a:prstGeom prst="rect">
            <a:avLst/>
          </a:prstGeom>
        </p:spPr>
      </p:pic>
      <p:pic>
        <p:nvPicPr>
          <p:cNvPr id="9" name="Imagen 8" descr="logominedu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911" y="2939653"/>
            <a:ext cx="2857500" cy="1651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980797" y="1541948"/>
            <a:ext cx="7099236" cy="731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meconecto.mineduc.cl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71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C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251556" y="618039"/>
            <a:ext cx="3479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latin typeface="gobCL Light"/>
                <a:cs typeface="gobCL Light"/>
              </a:rPr>
              <a:t>del programa</a:t>
            </a:r>
            <a:endParaRPr lang="es-ES" sz="4800" dirty="0">
              <a:solidFill>
                <a:schemeClr val="bg1"/>
              </a:solidFill>
              <a:latin typeface="gobCL Light"/>
              <a:cs typeface="gobCL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5010" y="565817"/>
            <a:ext cx="314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obCL Heavy"/>
                <a:cs typeface="gobCL Heavy"/>
              </a:rPr>
              <a:t>Objetivos</a:t>
            </a:r>
            <a:endParaRPr lang="es-ES" sz="5400" dirty="0">
              <a:solidFill>
                <a:schemeClr val="bg1"/>
              </a:solidFill>
              <a:latin typeface="gobCL Heavy"/>
              <a:cs typeface="gobCL Heavy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02466" y="1929535"/>
            <a:ext cx="5543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Este programa se creó para acortar </a:t>
            </a:r>
          </a:p>
          <a:p>
            <a:r>
              <a:rPr lang="es-ES_tradnl" sz="2000" dirty="0" smtClean="0"/>
              <a:t>la brecha de acceso y uso de las </a:t>
            </a:r>
          </a:p>
          <a:p>
            <a:r>
              <a:rPr lang="es-ES_tradnl" sz="2000" dirty="0" smtClean="0"/>
              <a:t>Tecnologías de la Información y Comunicación (TIC) </a:t>
            </a:r>
          </a:p>
          <a:p>
            <a:r>
              <a:rPr lang="es-ES_tradnl" sz="2000" dirty="0" smtClean="0"/>
              <a:t>que hoy existe entre las y los estudiantes del país.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22277" y="4742415"/>
            <a:ext cx="5561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En una sociedad globalizada y de información como </a:t>
            </a:r>
          </a:p>
          <a:p>
            <a:r>
              <a:rPr lang="es-ES_tradnl" sz="2000" dirty="0" smtClean="0"/>
              <a:t>la actual, éstas son las herramientas básicas para </a:t>
            </a:r>
          </a:p>
          <a:p>
            <a:r>
              <a:rPr lang="es-ES_tradnl" sz="2000" dirty="0" smtClean="0"/>
              <a:t>el aprendizaje. </a:t>
            </a:r>
            <a:endParaRPr lang="es-ES" sz="20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2222277" y="3507755"/>
            <a:ext cx="5127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Es fundamental, para la educación del siglo XXI, </a:t>
            </a:r>
          </a:p>
          <a:p>
            <a:r>
              <a:rPr lang="es-ES_tradnl" sz="2000" dirty="0" smtClean="0"/>
              <a:t>que todos y todas puedan tener acceso a un </a:t>
            </a:r>
          </a:p>
          <a:p>
            <a:r>
              <a:rPr lang="es-ES_tradnl" sz="2000" dirty="0" smtClean="0"/>
              <a:t>computador con conexión a internet. </a:t>
            </a:r>
          </a:p>
        </p:txBody>
      </p:sp>
      <p:sp>
        <p:nvSpPr>
          <p:cNvPr id="3" name="Elipse 2"/>
          <p:cNvSpPr/>
          <p:nvPr/>
        </p:nvSpPr>
        <p:spPr>
          <a:xfrm>
            <a:off x="1852706" y="2004241"/>
            <a:ext cx="254000" cy="251877"/>
          </a:xfrm>
          <a:prstGeom prst="ellipse">
            <a:avLst/>
          </a:prstGeom>
          <a:solidFill>
            <a:srgbClr val="38DED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1852706" y="3573016"/>
            <a:ext cx="254000" cy="251877"/>
          </a:xfrm>
          <a:prstGeom prst="ellipse">
            <a:avLst/>
          </a:prstGeom>
          <a:solidFill>
            <a:srgbClr val="38DED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1852706" y="4824337"/>
            <a:ext cx="254000" cy="251877"/>
          </a:xfrm>
          <a:prstGeom prst="ellipse">
            <a:avLst/>
          </a:prstGeom>
          <a:solidFill>
            <a:srgbClr val="38DED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1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43" y="1026354"/>
            <a:ext cx="9206597" cy="5863796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52821" y="297983"/>
            <a:ext cx="8691179" cy="13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Esta iniciativa benefició, el año 2015, a 74.299 estudiantes de la educación pública (establecimientos administrados por las municipalidades o corporaciones municipales).</a:t>
            </a:r>
          </a:p>
        </p:txBody>
      </p:sp>
    </p:spTree>
    <p:extLst>
      <p:ext uri="{BB962C8B-B14F-4D97-AF65-F5344CB8AC3E}">
        <p14:creationId xmlns:p14="http://schemas.microsoft.com/office/powerpoint/2010/main" val="4268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58" y="1422997"/>
            <a:ext cx="5522102" cy="3668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8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45" y="1005739"/>
            <a:ext cx="5650964" cy="37543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799569" y="5295150"/>
            <a:ext cx="7464196" cy="1102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El año 2016, se entregarán más de 100 mil computadores y </a:t>
            </a:r>
          </a:p>
          <a:p>
            <a:pPr algn="l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se espera a fines del periodo de gobierno alcanzar los 300 mil estudiantes. </a:t>
            </a:r>
          </a:p>
        </p:txBody>
      </p:sp>
    </p:spTree>
    <p:extLst>
      <p:ext uri="{BB962C8B-B14F-4D97-AF65-F5344CB8AC3E}">
        <p14:creationId xmlns:p14="http://schemas.microsoft.com/office/powerpoint/2010/main" val="4268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26" y="1272784"/>
            <a:ext cx="5798337" cy="385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33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C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007829" y="1766145"/>
            <a:ext cx="327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Calibri Light"/>
                <a:cs typeface="Calibri Light"/>
              </a:rPr>
              <a:t>Novedades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56060" y="2268708"/>
            <a:ext cx="3567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="1" dirty="0">
                <a:solidFill>
                  <a:schemeClr val="bg1"/>
                </a:solidFill>
                <a:latin typeface="Calibri"/>
                <a:cs typeface="Calibri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7023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582</Words>
  <Application>Microsoft Macintosh PowerPoint</Application>
  <PresentationFormat>Presentación en pantalla (4:3)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Mineduc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Pardow</dc:creator>
  <cp:lastModifiedBy>Irene Pardow</cp:lastModifiedBy>
  <cp:revision>30</cp:revision>
  <dcterms:created xsi:type="dcterms:W3CDTF">2015-12-07T21:10:36Z</dcterms:created>
  <dcterms:modified xsi:type="dcterms:W3CDTF">2015-12-09T00:17:26Z</dcterms:modified>
</cp:coreProperties>
</file>